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324" r:id="rId2"/>
    <p:sldId id="259" r:id="rId3"/>
    <p:sldId id="329" r:id="rId4"/>
    <p:sldId id="32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2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2" r:id="rId68"/>
    <p:sldId id="331" r:id="rId69"/>
    <p:sldId id="333" r:id="rId7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9482" autoAdjust="0"/>
    <p:restoredTop sz="94660"/>
  </p:normalViewPr>
  <p:slideViewPr>
    <p:cSldViewPr>
      <p:cViewPr varScale="1">
        <p:scale>
          <a:sx n="100" d="100"/>
          <a:sy n="100" d="100"/>
        </p:scale>
        <p:origin x="-15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CE5D8292-1A80-4FDF-BCD2-9EEAAFD5FC76}" type="datetimeFigureOut">
              <a:rPr lang="en-US" smtClean="0"/>
              <a:pPr/>
              <a:t>12/18/15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9D6196F-B391-4C81-BFDF-7716DCCAD5B8}" type="slidenum">
              <a:rPr lang="en-US" smtClean="0"/>
              <a:pPr/>
              <a:t>‹#›</a:t>
            </a:fld>
            <a:endParaRPr lang="en-US"/>
          </a:p>
        </p:txBody>
      </p:sp>
    </p:spTree>
    <p:extLst>
      <p:ext uri="{BB962C8B-B14F-4D97-AF65-F5344CB8AC3E}">
        <p14:creationId xmlns:p14="http://schemas.microsoft.com/office/powerpoint/2010/main" val="1905270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5AD4933-BA5A-4D82-A8CD-7E5FC89DDE23}" type="datetimeFigureOut">
              <a:rPr lang="en-US" smtClean="0"/>
              <a:pPr/>
              <a:t>12/18/15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A866A66-4A6C-498F-A67B-C66EAEA5186C}" type="slidenum">
              <a:rPr lang="en-US" smtClean="0"/>
              <a:pPr/>
              <a:t>‹#›</a:t>
            </a:fld>
            <a:endParaRPr lang="en-US"/>
          </a:p>
        </p:txBody>
      </p:sp>
    </p:spTree>
    <p:extLst>
      <p:ext uri="{BB962C8B-B14F-4D97-AF65-F5344CB8AC3E}">
        <p14:creationId xmlns:p14="http://schemas.microsoft.com/office/powerpoint/2010/main" val="38118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866A66-4A6C-498F-A67B-C66EAEA5186C}"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4A070D-F5D7-48E9-943A-696B8DF911C5}" type="datetimeFigureOut">
              <a:rPr lang="en-US" smtClean="0"/>
              <a:pPr/>
              <a:t>12/18/15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D561CCD-03A1-4BC6-9AF6-B2D446A263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4A070D-F5D7-48E9-943A-696B8DF911C5}"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61CCD-03A1-4BC6-9AF6-B2D446A263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4A070D-F5D7-48E9-943A-696B8DF911C5}"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61CCD-03A1-4BC6-9AF6-B2D446A263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4A070D-F5D7-48E9-943A-696B8DF911C5}"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61CCD-03A1-4BC6-9AF6-B2D446A263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4A070D-F5D7-48E9-943A-696B8DF911C5}" type="datetimeFigureOut">
              <a:rPr lang="en-US" smtClean="0"/>
              <a:pPr/>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61CCD-03A1-4BC6-9AF6-B2D446A263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4A070D-F5D7-48E9-943A-696B8DF911C5}" type="datetimeFigureOut">
              <a:rPr lang="en-US" smtClean="0"/>
              <a:pPr/>
              <a:t>12/18/15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61CCD-03A1-4BC6-9AF6-B2D446A263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4A070D-F5D7-48E9-943A-696B8DF911C5}" type="datetimeFigureOut">
              <a:rPr lang="en-US" smtClean="0"/>
              <a:pPr/>
              <a:t>12/18/15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61CCD-03A1-4BC6-9AF6-B2D446A263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4A070D-F5D7-48E9-943A-696B8DF911C5}" type="datetimeFigureOut">
              <a:rPr lang="en-US" smtClean="0"/>
              <a:pPr/>
              <a:t>12/18/15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61CCD-03A1-4BC6-9AF6-B2D446A263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A070D-F5D7-48E9-943A-696B8DF911C5}" type="datetimeFigureOut">
              <a:rPr lang="en-US" smtClean="0"/>
              <a:pPr/>
              <a:t>12/18/15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61CCD-03A1-4BC6-9AF6-B2D446A263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4A070D-F5D7-48E9-943A-696B8DF911C5}" type="datetimeFigureOut">
              <a:rPr lang="en-US" smtClean="0"/>
              <a:pPr/>
              <a:t>12/18/15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61CCD-03A1-4BC6-9AF6-B2D446A263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4A070D-F5D7-48E9-943A-696B8DF911C5}" type="datetimeFigureOut">
              <a:rPr lang="en-US" smtClean="0"/>
              <a:pPr/>
              <a:t>12/18/15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D561CCD-03A1-4BC6-9AF6-B2D446A2636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4A070D-F5D7-48E9-943A-696B8DF911C5}" type="datetimeFigureOut">
              <a:rPr lang="en-US" smtClean="0"/>
              <a:pPr/>
              <a:t>12/18/15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61CCD-03A1-4BC6-9AF6-B2D446A2636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29000"/>
            <a:ext cx="5029200" cy="1143000"/>
          </a:xfrm>
        </p:spPr>
        <p:txBody>
          <a:bodyPr>
            <a:noAutofit/>
          </a:bodyPr>
          <a:lstStyle/>
          <a:p>
            <a:r>
              <a:rPr lang="en-US" sz="4000" b="1" dirty="0" smtClean="0"/>
              <a:t>January 30—April 4: </a:t>
            </a:r>
            <a:r>
              <a:rPr lang="en-US" sz="4000" b="1" dirty="0" smtClean="0"/>
              <a:t/>
            </a:r>
            <a:br>
              <a:rPr lang="en-US" sz="4000" b="1" dirty="0" smtClean="0"/>
            </a:br>
            <a:r>
              <a:rPr lang="en-US" sz="4000" b="1" dirty="0" smtClean="0"/>
              <a:t/>
            </a:r>
            <a:br>
              <a:rPr lang="en-US" sz="4000" b="1" dirty="0" smtClean="0"/>
            </a:br>
            <a:r>
              <a:rPr lang="en-US" sz="4000" b="1" dirty="0" smtClean="0"/>
              <a:t>64 </a:t>
            </a:r>
            <a:r>
              <a:rPr lang="en-US" sz="4000" b="1" dirty="0" smtClean="0"/>
              <a:t>days of </a:t>
            </a:r>
            <a:br>
              <a:rPr lang="en-US" sz="4000" b="1" dirty="0" smtClean="0"/>
            </a:br>
            <a:r>
              <a:rPr lang="en-US" sz="4000" b="1" dirty="0" smtClean="0"/>
              <a:t>Reflections &amp; Actions </a:t>
            </a:r>
            <a:r>
              <a:rPr lang="en-US" sz="4000" b="1" dirty="0" smtClean="0"/>
              <a:t/>
            </a:r>
            <a:br>
              <a:rPr lang="en-US" sz="4000" b="1" dirty="0" smtClean="0"/>
            </a:br>
            <a:r>
              <a:rPr lang="en-US" sz="4000" b="1" dirty="0" smtClean="0"/>
              <a:t>for </a:t>
            </a:r>
            <a:r>
              <a:rPr lang="en-US" sz="4000" b="1" dirty="0" smtClean="0"/>
              <a:t>Peacemaking</a:t>
            </a:r>
            <a:endParaRPr lang="en-US" sz="4000" b="1" dirty="0"/>
          </a:p>
        </p:txBody>
      </p:sp>
      <p:sp>
        <p:nvSpPr>
          <p:cNvPr id="6" name="TextBox 5"/>
          <p:cNvSpPr txBox="1"/>
          <p:nvPr/>
        </p:nvSpPr>
        <p:spPr>
          <a:xfrm>
            <a:off x="609600" y="5791200"/>
            <a:ext cx="7772400" cy="646331"/>
          </a:xfrm>
          <a:prstGeom prst="rect">
            <a:avLst/>
          </a:prstGeom>
          <a:noFill/>
        </p:spPr>
        <p:txBody>
          <a:bodyPr wrap="square" rtlCol="0">
            <a:spAutoFit/>
          </a:bodyPr>
          <a:lstStyle/>
          <a:p>
            <a:pPr algn="ctr"/>
            <a:r>
              <a:rPr lang="en-US" sz="3600" b="1" dirty="0" smtClean="0">
                <a:solidFill>
                  <a:schemeClr val="bg2">
                    <a:lumMod val="25000"/>
                  </a:schemeClr>
                </a:solidFill>
                <a:latin typeface="Calibri" pitchFamily="34" charset="0"/>
                <a:cs typeface="Calibri" pitchFamily="34" charset="0"/>
              </a:rPr>
              <a:t>By Susie Leonard Weller, M.A.</a:t>
            </a:r>
            <a:endParaRPr lang="en-US" sz="3600" b="1" dirty="0">
              <a:solidFill>
                <a:schemeClr val="bg2">
                  <a:lumMod val="25000"/>
                </a:schemeClr>
              </a:solidFill>
              <a:latin typeface="Calibri" pitchFamily="34" charset="0"/>
              <a:cs typeface="Calibri" pitchFamily="34" charset="0"/>
            </a:endParaRPr>
          </a:p>
        </p:txBody>
      </p:sp>
      <p:pic>
        <p:nvPicPr>
          <p:cNvPr id="2" name="Picture 1" descr="SN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371600"/>
            <a:ext cx="2662518" cy="4191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8 , February 6: </a:t>
            </a:r>
            <a:r>
              <a:rPr lang="en-US" sz="3200" b="1" u="sng" dirty="0" smtClean="0"/>
              <a:t>I HEAL</a:t>
            </a:r>
            <a:endParaRPr lang="en-US" sz="3200" dirty="0"/>
          </a:p>
        </p:txBody>
      </p:sp>
      <p:sp>
        <p:nvSpPr>
          <p:cNvPr id="6" name="Text Placeholder 5"/>
          <p:cNvSpPr>
            <a:spLocks noGrp="1"/>
          </p:cNvSpPr>
          <p:nvPr>
            <p:ph type="body" idx="1"/>
          </p:nvPr>
        </p:nvSpPr>
        <p:spPr>
          <a:xfrm>
            <a:off x="457200" y="1219200"/>
            <a:ext cx="4040188" cy="1066800"/>
          </a:xfrm>
          <a:solidFill>
            <a:schemeClr val="bg1">
              <a:lumMod val="85000"/>
            </a:schemeClr>
          </a:solidFill>
        </p:spPr>
        <p:txBody>
          <a:bodyPr anchor="b">
            <a:noAutofit/>
          </a:bodyPr>
          <a:lstStyle/>
          <a:p>
            <a:pPr algn="ctr"/>
            <a:r>
              <a:rPr lang="en-US" sz="1800" dirty="0" smtClean="0">
                <a:latin typeface="Calibri" pitchFamily="34" charset="0"/>
                <a:cs typeface="Calibri" pitchFamily="34" charset="0"/>
              </a:rPr>
              <a:t>“</a:t>
            </a:r>
            <a:r>
              <a:rPr lang="en-US" sz="1800" i="1" dirty="0" smtClean="0">
                <a:latin typeface="Calibri" pitchFamily="34" charset="0"/>
                <a:cs typeface="Calibri" pitchFamily="34" charset="0"/>
              </a:rPr>
              <a:t>Forget your perfect offering.            There is a crack in everything.                The crack is where the light gets in.”        </a:t>
            </a:r>
          </a:p>
          <a:p>
            <a:r>
              <a:rPr lang="en-US" sz="1600" dirty="0" smtClean="0">
                <a:latin typeface="Calibri" pitchFamily="34" charset="0"/>
                <a:cs typeface="Calibri" pitchFamily="34" charset="0"/>
              </a:rPr>
              <a:t>Lyrics from  </a:t>
            </a:r>
            <a:r>
              <a:rPr lang="en-US" sz="1600" i="1" dirty="0" smtClean="0">
                <a:latin typeface="Calibri" pitchFamily="34" charset="0"/>
                <a:cs typeface="Calibri" pitchFamily="34" charset="0"/>
              </a:rPr>
              <a:t>“The Anthem” </a:t>
            </a:r>
            <a:r>
              <a:rPr lang="en-US" sz="1600" dirty="0" smtClean="0">
                <a:latin typeface="Calibri" pitchFamily="34" charset="0"/>
                <a:cs typeface="Calibri" pitchFamily="34" charset="0"/>
              </a:rPr>
              <a:t>by Leonard Cohen</a:t>
            </a:r>
            <a:endParaRPr lang="en-US" sz="1600"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rmAutofit lnSpcReduction="10000"/>
          </a:bodyPr>
          <a:lstStyle/>
          <a:p>
            <a:pPr marL="0" indent="0">
              <a:lnSpc>
                <a:spcPct val="90000"/>
              </a:lnSpc>
              <a:buNone/>
            </a:pPr>
            <a:r>
              <a:rPr lang="en-US" dirty="0" smtClean="0">
                <a:latin typeface="Calibri" pitchFamily="34" charset="0"/>
                <a:cs typeface="Calibri" pitchFamily="34" charset="0"/>
              </a:rPr>
              <a:t>Healing does not mean the hurt never happened; it means that I am willing to explore an unexpected gift from it. I refuse to allow past pain to define or to control my  life. </a:t>
            </a:r>
          </a:p>
          <a:p>
            <a:pPr marL="0" indent="0">
              <a:lnSpc>
                <a:spcPct val="90000"/>
              </a:lnSpc>
              <a:buNone/>
            </a:pPr>
            <a:endParaRPr lang="en-US" sz="800" dirty="0" smtClean="0">
              <a:latin typeface="Calibri" pitchFamily="34" charset="0"/>
              <a:cs typeface="Calibri" pitchFamily="34" charset="0"/>
            </a:endParaRPr>
          </a:p>
          <a:p>
            <a:pPr marL="0" indent="0">
              <a:lnSpc>
                <a:spcPct val="90000"/>
              </a:lnSpc>
              <a:buNone/>
            </a:pPr>
            <a:r>
              <a:rPr lang="en-US" dirty="0" smtClean="0">
                <a:latin typeface="Calibri" pitchFamily="34" charset="0"/>
                <a:cs typeface="Calibri" pitchFamily="34" charset="0"/>
              </a:rPr>
              <a:t>Similar to the formation of a pearl, the very grit in my oyster can create a beautiful gem.</a:t>
            </a:r>
          </a:p>
          <a:p>
            <a:pPr marL="0" indent="0">
              <a:lnSpc>
                <a:spcPct val="90000"/>
              </a:lnSpc>
              <a:buNone/>
            </a:pPr>
            <a:endParaRPr lang="en-US" sz="800" dirty="0" smtClean="0">
              <a:latin typeface="Calibri" pitchFamily="34" charset="0"/>
              <a:cs typeface="Calibri" pitchFamily="34" charset="0"/>
            </a:endParaRPr>
          </a:p>
          <a:p>
            <a:pPr marL="0" indent="0">
              <a:lnSpc>
                <a:spcPct val="90000"/>
              </a:lnSpc>
              <a:buNone/>
            </a:pPr>
            <a:r>
              <a:rPr lang="en-US" dirty="0" smtClean="0">
                <a:latin typeface="Calibri" pitchFamily="34" charset="0"/>
                <a:cs typeface="Calibri" pitchFamily="34" charset="0"/>
              </a:rPr>
              <a:t>I reflect on how this painful experience could possibly serve me. By shifting my attitude, I heal how I experience it.</a:t>
            </a:r>
          </a:p>
          <a:p>
            <a:pPr>
              <a:buNone/>
            </a:pPr>
            <a:endParaRPr lang="en-US" dirty="0"/>
          </a:p>
        </p:txBody>
      </p:sp>
      <p:sp>
        <p:nvSpPr>
          <p:cNvPr id="9" name="Content Placeholder 8"/>
          <p:cNvSpPr>
            <a:spLocks noGrp="1"/>
          </p:cNvSpPr>
          <p:nvPr>
            <p:ph sz="quarter" idx="4"/>
          </p:nvPr>
        </p:nvSpPr>
        <p:spPr>
          <a:xfrm>
            <a:off x="4648200" y="1752600"/>
            <a:ext cx="4041775" cy="3200400"/>
          </a:xfrm>
        </p:spPr>
        <p:txBody>
          <a:bodyPr>
            <a:normAutofit/>
          </a:bodyPr>
          <a:lstStyle/>
          <a:p>
            <a:pPr>
              <a:buFont typeface="Wingdings" pitchFamily="2" charset="2"/>
              <a:buChar char="v"/>
            </a:pPr>
            <a:r>
              <a:rPr lang="en-US" dirty="0" smtClean="0">
                <a:latin typeface="Calibri" pitchFamily="34" charset="0"/>
                <a:cs typeface="Calibri" pitchFamily="34" charset="0"/>
              </a:rPr>
              <a:t>How are life’s irritations inviting me to transform them into pearls?</a:t>
            </a:r>
          </a:p>
          <a:p>
            <a:pPr>
              <a:buFont typeface="Wingdings" pitchFamily="2" charset="2"/>
              <a:buChar char="v"/>
            </a:pPr>
            <a:r>
              <a:rPr lang="en-US" dirty="0" smtClean="0">
                <a:latin typeface="Calibri" pitchFamily="34" charset="0"/>
                <a:cs typeface="Calibri" pitchFamily="34" charset="0"/>
              </a:rPr>
              <a:t>In what ways do I allow past pain to define and control me--and how could I release it? </a:t>
            </a:r>
          </a:p>
          <a:p>
            <a:pPr>
              <a:buFont typeface="Wingdings" pitchFamily="2" charset="2"/>
              <a:buChar char="v"/>
            </a:pPr>
            <a:r>
              <a:rPr lang="en-US" dirty="0" smtClean="0">
                <a:latin typeface="Calibri" pitchFamily="34" charset="0"/>
                <a:cs typeface="Calibri" pitchFamily="34" charset="0"/>
              </a:rPr>
              <a:t>What might be a possible “pearl” or a gift of healing from a painful situation? </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800600" y="4953000"/>
            <a:ext cx="40386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r>
              <a:rPr lang="en-US" sz="2400" dirty="0" smtClean="0"/>
              <a:t> </a:t>
            </a:r>
          </a:p>
        </p:txBody>
      </p:sp>
      <p:sp>
        <p:nvSpPr>
          <p:cNvPr id="11" name="TextBox 10"/>
          <p:cNvSpPr txBox="1"/>
          <p:nvPr/>
        </p:nvSpPr>
        <p:spPr>
          <a:xfrm>
            <a:off x="4800600" y="5334000"/>
            <a:ext cx="36576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A “pearl of wisdom” that supports my healing is: ________________________</a:t>
            </a:r>
            <a:endParaRPr lang="en-US" sz="2200" b="1" i="1" dirty="0">
              <a:solidFill>
                <a:schemeClr val="bg2">
                  <a:lumMod val="2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9 , February 7: </a:t>
            </a:r>
            <a:r>
              <a:rPr lang="en-US" sz="3200" b="1" u="sng" dirty="0" smtClean="0"/>
              <a:t>I DREAM</a:t>
            </a:r>
            <a:endParaRPr lang="en-US" sz="3200" dirty="0"/>
          </a:p>
        </p:txBody>
      </p:sp>
      <p:sp>
        <p:nvSpPr>
          <p:cNvPr id="6" name="Text Placeholder 5"/>
          <p:cNvSpPr>
            <a:spLocks noGrp="1"/>
          </p:cNvSpPr>
          <p:nvPr>
            <p:ph type="body" idx="1"/>
          </p:nvPr>
        </p:nvSpPr>
        <p:spPr>
          <a:xfrm>
            <a:off x="457200" y="1295401"/>
            <a:ext cx="4040188" cy="838200"/>
          </a:xfrm>
          <a:solidFill>
            <a:schemeClr val="bg1">
              <a:lumMod val="85000"/>
            </a:schemeClr>
          </a:solidFill>
        </p:spPr>
        <p:txBody>
          <a:bodyPr>
            <a:noAutofit/>
          </a:bodyPr>
          <a:lstStyle/>
          <a:p>
            <a:pPr algn="ctr"/>
            <a:r>
              <a:rPr lang="en-US" sz="2000" i="1" dirty="0" smtClean="0">
                <a:latin typeface="Calibri" pitchFamily="34" charset="0"/>
                <a:cs typeface="Calibri" pitchFamily="34" charset="0"/>
              </a:rPr>
              <a:t>“Without a vision, the people perish.”</a:t>
            </a:r>
          </a:p>
          <a:p>
            <a:pPr algn="ctr"/>
            <a:r>
              <a:rPr lang="en-US" sz="2000" dirty="0" smtClean="0">
                <a:latin typeface="Calibri" pitchFamily="34" charset="0"/>
                <a:cs typeface="Calibri" pitchFamily="34" charset="0"/>
              </a:rPr>
              <a:t>Proverbs  29:18</a:t>
            </a:r>
            <a:endParaRPr lang="en-US" sz="1800"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fontScale="55000" lnSpcReduction="20000"/>
          </a:bodyPr>
          <a:lstStyle/>
          <a:p>
            <a:pPr marL="0" indent="0">
              <a:lnSpc>
                <a:spcPct val="120000"/>
              </a:lnSpc>
              <a:buFontTx/>
              <a:buNone/>
            </a:pPr>
            <a:r>
              <a:rPr lang="en-US" sz="3500" dirty="0" smtClean="0">
                <a:latin typeface="Calibri" pitchFamily="34" charset="0"/>
                <a:cs typeface="Calibri" pitchFamily="34" charset="0"/>
              </a:rPr>
              <a:t>God often speaks to people through their dreams.  Rather than feel inadequate to carry out my vision of what could be, I listen to my inner longings. </a:t>
            </a:r>
          </a:p>
          <a:p>
            <a:pPr marL="0" indent="0">
              <a:lnSpc>
                <a:spcPct val="120000"/>
              </a:lnSpc>
              <a:buFontTx/>
              <a:buNone/>
            </a:pPr>
            <a:endParaRPr lang="en-US" sz="400" dirty="0" smtClean="0">
              <a:latin typeface="Calibri" pitchFamily="34" charset="0"/>
              <a:cs typeface="Calibri" pitchFamily="34" charset="0"/>
            </a:endParaRPr>
          </a:p>
          <a:p>
            <a:pPr marL="0" indent="0">
              <a:lnSpc>
                <a:spcPct val="120000"/>
              </a:lnSpc>
              <a:buFontTx/>
              <a:buNone/>
            </a:pPr>
            <a:r>
              <a:rPr lang="en-US" sz="3500" dirty="0" smtClean="0">
                <a:latin typeface="Calibri" pitchFamily="34" charset="0"/>
                <a:cs typeface="Calibri" pitchFamily="34" charset="0"/>
              </a:rPr>
              <a:t>In his inaugural address, Nelson Mandela said: </a:t>
            </a:r>
            <a:r>
              <a:rPr lang="en-US" sz="3500" i="1" dirty="0" smtClean="0">
                <a:latin typeface="Calibri" pitchFamily="34" charset="0"/>
                <a:cs typeface="Calibri" pitchFamily="34" charset="0"/>
              </a:rPr>
              <a:t>“Our deepest fear is not that we are inadequate. Our deepest fear is that we are powerful beyond measure. You are a child of God; your playing small does not serve the world.”</a:t>
            </a:r>
          </a:p>
          <a:p>
            <a:pPr marL="0" indent="0">
              <a:lnSpc>
                <a:spcPct val="120000"/>
              </a:lnSpc>
              <a:buFontTx/>
              <a:buNone/>
            </a:pPr>
            <a:endParaRPr lang="en-US" sz="400" dirty="0" smtClean="0">
              <a:latin typeface="Calibri" pitchFamily="34" charset="0"/>
              <a:cs typeface="Calibri" pitchFamily="34" charset="0"/>
            </a:endParaRPr>
          </a:p>
          <a:p>
            <a:pPr marL="0" indent="0">
              <a:lnSpc>
                <a:spcPct val="120000"/>
              </a:lnSpc>
              <a:buFontTx/>
              <a:buNone/>
            </a:pPr>
            <a:r>
              <a:rPr lang="en-US" sz="3500" dirty="0" smtClean="0">
                <a:latin typeface="Calibri" pitchFamily="34" charset="0"/>
                <a:cs typeface="Calibri" pitchFamily="34" charset="0"/>
              </a:rPr>
              <a:t>I will face the fears that keep me small.</a:t>
            </a:r>
          </a:p>
          <a:p>
            <a:pPr>
              <a:buNone/>
            </a:pPr>
            <a:endParaRPr lang="en-US" dirty="0" smtClean="0"/>
          </a:p>
          <a:p>
            <a:pPr>
              <a:buNone/>
            </a:pPr>
            <a:endParaRPr lang="en-US" dirty="0"/>
          </a:p>
        </p:txBody>
      </p:sp>
      <p:sp>
        <p:nvSpPr>
          <p:cNvPr id="9" name="Content Placeholder 8"/>
          <p:cNvSpPr>
            <a:spLocks noGrp="1"/>
          </p:cNvSpPr>
          <p:nvPr>
            <p:ph sz="quarter" idx="4"/>
          </p:nvPr>
        </p:nvSpPr>
        <p:spPr>
          <a:xfrm>
            <a:off x="4648200" y="1752600"/>
            <a:ext cx="4041775" cy="2743200"/>
          </a:xfrm>
        </p:spPr>
        <p:txBody>
          <a:bodyPr>
            <a:normAutofit fontScale="92500" lnSpcReduction="10000"/>
          </a:bodyPr>
          <a:lstStyle/>
          <a:p>
            <a:pPr>
              <a:buFont typeface="Wingdings" pitchFamily="2" charset="2"/>
              <a:buChar char="v"/>
            </a:pPr>
            <a:r>
              <a:rPr lang="en-US" sz="2400" dirty="0" smtClean="0">
                <a:latin typeface="Calibri" pitchFamily="34" charset="0"/>
                <a:cs typeface="Calibri" pitchFamily="34" charset="0"/>
              </a:rPr>
              <a:t>Out of false humility, how do I “play small”?</a:t>
            </a:r>
          </a:p>
          <a:p>
            <a:pPr>
              <a:buFont typeface="Wingdings" pitchFamily="2" charset="2"/>
              <a:buChar char="v"/>
            </a:pPr>
            <a:r>
              <a:rPr lang="en-US" sz="2400" dirty="0" smtClean="0">
                <a:latin typeface="Calibri" pitchFamily="34" charset="0"/>
                <a:cs typeface="Calibri" pitchFamily="34" charset="0"/>
              </a:rPr>
              <a:t>If I had no fears of being inadequate, what would I be thinking or doing differently? </a:t>
            </a:r>
          </a:p>
          <a:p>
            <a:pPr>
              <a:buFont typeface="Wingdings" pitchFamily="2" charset="2"/>
              <a:buChar char="v"/>
            </a:pPr>
            <a:r>
              <a:rPr lang="en-US" sz="2400" dirty="0" smtClean="0">
                <a:latin typeface="Calibri" pitchFamily="34" charset="0"/>
                <a:cs typeface="Calibri" pitchFamily="34" charset="0"/>
              </a:rPr>
              <a:t>Who or what supports me to follow my dream?</a:t>
            </a:r>
          </a:p>
          <a:p>
            <a:pPr>
              <a:buNone/>
            </a:pPr>
            <a:r>
              <a:rPr lang="en-US" sz="2400" dirty="0" smtClean="0">
                <a:latin typeface="Calibri" pitchFamily="34" charset="0"/>
                <a:cs typeface="Calibri" pitchFamily="34" charset="0"/>
              </a:rPr>
              <a:t> </a:t>
            </a:r>
            <a:endParaRPr lang="en-US" dirty="0"/>
          </a:p>
        </p:txBody>
      </p:sp>
      <p:sp>
        <p:nvSpPr>
          <p:cNvPr id="10" name="TextBox 9"/>
          <p:cNvSpPr txBox="1"/>
          <p:nvPr/>
        </p:nvSpPr>
        <p:spPr>
          <a:xfrm>
            <a:off x="4800600" y="4114801"/>
            <a:ext cx="4038600" cy="830997"/>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a:p>
        </p:txBody>
      </p:sp>
      <p:sp>
        <p:nvSpPr>
          <p:cNvPr id="11" name="TextBox 10"/>
          <p:cNvSpPr txBox="1"/>
          <p:nvPr/>
        </p:nvSpPr>
        <p:spPr>
          <a:xfrm>
            <a:off x="4800600" y="4495800"/>
            <a:ext cx="3733800" cy="1446550"/>
          </a:xfrm>
          <a:prstGeom prst="rect">
            <a:avLst/>
          </a:prstGeom>
          <a:noFill/>
        </p:spPr>
        <p:txBody>
          <a:bodyPr wrap="square" rtlCol="0">
            <a:spAutoFit/>
          </a:bodyPr>
          <a:lstStyle/>
          <a:p>
            <a:r>
              <a:rPr lang="en-US" sz="2200" b="1" i="1" dirty="0">
                <a:solidFill>
                  <a:schemeClr val="bg2">
                    <a:lumMod val="25000"/>
                  </a:schemeClr>
                </a:solidFill>
                <a:latin typeface="Calibri" pitchFamily="34" charset="0"/>
                <a:cs typeface="Calibri" pitchFamily="34" charset="0"/>
              </a:rPr>
              <a:t>I allow myself to dream about </a:t>
            </a:r>
            <a:r>
              <a:rPr lang="en-US" sz="2200" b="1" i="1" dirty="0" smtClean="0">
                <a:solidFill>
                  <a:schemeClr val="bg2">
                    <a:lumMod val="25000"/>
                  </a:schemeClr>
                </a:solidFill>
                <a:latin typeface="Calibri" pitchFamily="34" charset="0"/>
                <a:cs typeface="Calibri" pitchFamily="34" charset="0"/>
              </a:rPr>
              <a:t>creating a life I love. One </a:t>
            </a:r>
            <a:r>
              <a:rPr lang="en-US" sz="2200" b="1" i="1" dirty="0">
                <a:solidFill>
                  <a:schemeClr val="bg2">
                    <a:lumMod val="25000"/>
                  </a:schemeClr>
                </a:solidFill>
                <a:latin typeface="Calibri" pitchFamily="34" charset="0"/>
                <a:cs typeface="Calibri" pitchFamily="34" charset="0"/>
              </a:rPr>
              <a:t>step I will  take to turn my dream into a reality is</a:t>
            </a:r>
            <a:r>
              <a:rPr lang="en-US" sz="2200" b="1" i="1" dirty="0" smtClean="0">
                <a:solidFill>
                  <a:schemeClr val="bg2">
                    <a:lumMod val="25000"/>
                  </a:schemeClr>
                </a:solidFill>
                <a:latin typeface="Calibri" pitchFamily="34" charset="0"/>
                <a:cs typeface="Calibri" pitchFamily="34" charset="0"/>
              </a:rPr>
              <a:t>: ____________</a:t>
            </a:r>
            <a:endParaRPr lang="en-US" sz="2200" b="1" dirty="0">
              <a:solidFill>
                <a:schemeClr val="bg2">
                  <a:lumMod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10 , February 8: </a:t>
            </a:r>
            <a:r>
              <a:rPr lang="en-US" sz="3200" b="1" u="sng" dirty="0" smtClean="0"/>
              <a:t>I AM FAITHFUL</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chor="t">
            <a:noAutofit/>
          </a:bodyPr>
          <a:lstStyle/>
          <a:p>
            <a:pPr algn="ctr"/>
            <a:r>
              <a:rPr lang="en-US" sz="1800" i="1" dirty="0" smtClean="0">
                <a:solidFill>
                  <a:schemeClr val="bg2">
                    <a:lumMod val="25000"/>
                  </a:schemeClr>
                </a:solidFill>
                <a:latin typeface="Calibri" pitchFamily="34" charset="0"/>
                <a:cs typeface="Calibri" pitchFamily="34" charset="0"/>
              </a:rPr>
              <a:t>“Faith is taking the first step even when you can’t see the whole staircase.”</a:t>
            </a:r>
          </a:p>
          <a:p>
            <a:pPr algn="ctr"/>
            <a:r>
              <a:rPr lang="en-US" sz="1800" dirty="0" smtClean="0">
                <a:solidFill>
                  <a:schemeClr val="bg2">
                    <a:lumMod val="25000"/>
                  </a:schemeClr>
                </a:solidFill>
                <a:latin typeface="Calibri" pitchFamily="34" charset="0"/>
                <a:cs typeface="Calibri" pitchFamily="34" charset="0"/>
              </a:rPr>
              <a:t>Martin Luther King, Jr.</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lnSpcReduction="10000"/>
          </a:bodyPr>
          <a:lstStyle/>
          <a:p>
            <a:pPr marL="0" indent="0">
              <a:lnSpc>
                <a:spcPct val="80000"/>
              </a:lnSpc>
              <a:buFontTx/>
              <a:buNone/>
            </a:pPr>
            <a:r>
              <a:rPr lang="en-US" dirty="0" smtClean="0">
                <a:latin typeface="Calibri" pitchFamily="34" charset="0"/>
                <a:cs typeface="Calibri" pitchFamily="34" charset="0"/>
              </a:rPr>
              <a:t>Thomas Merton wrote: </a:t>
            </a:r>
          </a:p>
          <a:p>
            <a:pPr marL="0" indent="0">
              <a:lnSpc>
                <a:spcPct val="80000"/>
              </a:lnSpc>
              <a:buFontTx/>
              <a:buNone/>
            </a:pPr>
            <a:r>
              <a:rPr lang="en-US" sz="2100" i="1" dirty="0" smtClean="0">
                <a:latin typeface="Calibri" pitchFamily="34" charset="0"/>
                <a:cs typeface="Calibri" pitchFamily="34" charset="0"/>
              </a:rPr>
              <a:t>“My God, I have no idea where I am going.  I do not see the road ahead of me.  I cannot know for certain where it will end.  The fact that I think I’m following your will does not mean I’m actually doing so.  But I believe that the desire to please you, does in fact please you.”</a:t>
            </a:r>
          </a:p>
          <a:p>
            <a:pPr marL="0" indent="0">
              <a:lnSpc>
                <a:spcPct val="80000"/>
              </a:lnSpc>
              <a:buFontTx/>
              <a:buNone/>
            </a:pPr>
            <a:endParaRPr lang="en-US" sz="900" dirty="0" smtClean="0">
              <a:latin typeface="Calibri" pitchFamily="34" charset="0"/>
              <a:cs typeface="Calibri" pitchFamily="34" charset="0"/>
            </a:endParaRPr>
          </a:p>
          <a:p>
            <a:pPr marL="0" indent="0">
              <a:lnSpc>
                <a:spcPct val="80000"/>
              </a:lnSpc>
              <a:buNone/>
            </a:pPr>
            <a:r>
              <a:rPr lang="en-US" dirty="0" smtClean="0">
                <a:latin typeface="Calibri" pitchFamily="34" charset="0"/>
                <a:cs typeface="Calibri" pitchFamily="34" charset="0"/>
              </a:rPr>
              <a:t>Sometimes all I can do is act on my best intentions and trust that is sufficient. I hope I will have more insight tomorrow than I did today.  But until then, I act in faith today on what I </a:t>
            </a:r>
            <a:r>
              <a:rPr lang="en-US" i="1" dirty="0" smtClean="0">
                <a:latin typeface="Calibri" pitchFamily="34" charset="0"/>
                <a:cs typeface="Calibri" pitchFamily="34" charset="0"/>
              </a:rPr>
              <a:t>do</a:t>
            </a:r>
            <a:r>
              <a:rPr lang="en-US" dirty="0" smtClean="0">
                <a:latin typeface="Calibri" pitchFamily="34" charset="0"/>
                <a:cs typeface="Calibri" pitchFamily="34" charset="0"/>
              </a:rPr>
              <a:t> know.</a:t>
            </a:r>
          </a:p>
          <a:p>
            <a:pPr>
              <a:buNone/>
            </a:pPr>
            <a:endParaRPr lang="en-US" dirty="0"/>
          </a:p>
        </p:txBody>
      </p:sp>
      <p:sp>
        <p:nvSpPr>
          <p:cNvPr id="9" name="Content Placeholder 8"/>
          <p:cNvSpPr>
            <a:spLocks noGrp="1"/>
          </p:cNvSpPr>
          <p:nvPr>
            <p:ph sz="quarter" idx="4"/>
          </p:nvPr>
        </p:nvSpPr>
        <p:spPr>
          <a:xfrm>
            <a:off x="4648200" y="1752600"/>
            <a:ext cx="4041775" cy="2743200"/>
          </a:xfrm>
        </p:spPr>
        <p:txBody>
          <a:bodyPr>
            <a:normAutofit/>
          </a:bodyPr>
          <a:lstStyle/>
          <a:p>
            <a:pPr>
              <a:lnSpc>
                <a:spcPct val="80000"/>
              </a:lnSpc>
              <a:buFont typeface="Wingdings" pitchFamily="2" charset="2"/>
              <a:buChar char="v"/>
            </a:pPr>
            <a:r>
              <a:rPr lang="en-US" dirty="0" smtClean="0">
                <a:latin typeface="Calibri" pitchFamily="34" charset="0"/>
                <a:cs typeface="Calibri" pitchFamily="34" charset="0"/>
              </a:rPr>
              <a:t>Where is Spirit stretching me to trust and be faithful—even when I have doubts? </a:t>
            </a:r>
          </a:p>
          <a:p>
            <a:pPr>
              <a:lnSpc>
                <a:spcPct val="80000"/>
              </a:lnSpc>
              <a:buFont typeface="Wingdings" pitchFamily="2" charset="2"/>
              <a:buChar char="v"/>
            </a:pPr>
            <a:endParaRPr lang="en-US" sz="1000" dirty="0" smtClean="0">
              <a:latin typeface="Calibri" pitchFamily="34" charset="0"/>
              <a:cs typeface="Calibri" pitchFamily="34" charset="0"/>
            </a:endParaRPr>
          </a:p>
          <a:p>
            <a:pPr>
              <a:lnSpc>
                <a:spcPct val="80000"/>
              </a:lnSpc>
              <a:buFont typeface="Wingdings" pitchFamily="2" charset="2"/>
              <a:buChar char="v"/>
            </a:pPr>
            <a:r>
              <a:rPr lang="en-US" dirty="0" smtClean="0">
                <a:latin typeface="Calibri" pitchFamily="34" charset="0"/>
                <a:cs typeface="Calibri" pitchFamily="34" charset="0"/>
              </a:rPr>
              <a:t>What nurtures my faith when the way feels unclear?</a:t>
            </a:r>
          </a:p>
          <a:p>
            <a:pPr>
              <a:lnSpc>
                <a:spcPct val="80000"/>
              </a:lnSpc>
              <a:buFont typeface="Wingdings" pitchFamily="2" charset="2"/>
              <a:buChar char="v"/>
            </a:pPr>
            <a:endParaRPr lang="en-US" sz="1000" dirty="0" smtClean="0">
              <a:latin typeface="Calibri" pitchFamily="34" charset="0"/>
              <a:cs typeface="Calibri" pitchFamily="34" charset="0"/>
            </a:endParaRPr>
          </a:p>
          <a:p>
            <a:pPr>
              <a:lnSpc>
                <a:spcPct val="80000"/>
              </a:lnSpc>
              <a:buFont typeface="Wingdings" pitchFamily="2" charset="2"/>
              <a:buChar char="v"/>
            </a:pPr>
            <a:r>
              <a:rPr lang="en-US" dirty="0" smtClean="0">
                <a:latin typeface="Calibri" pitchFamily="34" charset="0"/>
                <a:cs typeface="Calibri" pitchFamily="34" charset="0"/>
              </a:rPr>
              <a:t>What choice will I make today to strengthen my faith?</a:t>
            </a: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876800" y="4419600"/>
            <a:ext cx="39624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876800" y="4876800"/>
            <a:ext cx="35052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act on what I know. I will demonstrate my faith by: _______________________</a:t>
            </a:r>
            <a:endParaRPr lang="en-US" sz="2200" b="1" i="1" dirty="0">
              <a:solidFill>
                <a:schemeClr val="bg2">
                  <a:lumMod val="2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11 , February 9: </a:t>
            </a:r>
            <a:r>
              <a:rPr lang="en-US" sz="3200" b="1" u="sng" dirty="0" smtClean="0"/>
              <a:t>I CONTEMPLATE</a:t>
            </a:r>
            <a:endParaRPr lang="en-US" sz="3200" dirty="0"/>
          </a:p>
        </p:txBody>
      </p:sp>
      <p:sp>
        <p:nvSpPr>
          <p:cNvPr id="6" name="Text Placeholder 5"/>
          <p:cNvSpPr>
            <a:spLocks noGrp="1"/>
          </p:cNvSpPr>
          <p:nvPr>
            <p:ph type="body" idx="1"/>
          </p:nvPr>
        </p:nvSpPr>
        <p:spPr>
          <a:xfrm>
            <a:off x="457200" y="1295401"/>
            <a:ext cx="4040188" cy="762000"/>
          </a:xfrm>
          <a:solidFill>
            <a:schemeClr val="bg1">
              <a:lumMod val="85000"/>
            </a:schemeClr>
          </a:solidFill>
        </p:spPr>
        <p:txBody>
          <a:bodyPr anchor="t">
            <a:noAutofit/>
          </a:bodyPr>
          <a:lstStyle/>
          <a:p>
            <a:pPr algn="ctr"/>
            <a:r>
              <a:rPr lang="en-US" sz="1600" i="1" dirty="0" smtClean="0">
                <a:latin typeface="Calibri" pitchFamily="34" charset="0"/>
                <a:cs typeface="Calibri" pitchFamily="34" charset="0"/>
              </a:rPr>
              <a:t>“What we plant in the soil of contemplation,, we shall reap in the harvest of action.”   </a:t>
            </a:r>
            <a:r>
              <a:rPr lang="en-US" sz="1600" dirty="0" smtClean="0">
                <a:latin typeface="Calibri" pitchFamily="34" charset="0"/>
                <a:cs typeface="Calibri" pitchFamily="34" charset="0"/>
              </a:rPr>
              <a:t>Meister Eckhart, </a:t>
            </a:r>
            <a:r>
              <a:rPr lang="en-US" sz="1400" dirty="0" smtClean="0">
                <a:latin typeface="Calibri" pitchFamily="34" charset="0"/>
                <a:cs typeface="Calibri" pitchFamily="34" charset="0"/>
              </a:rPr>
              <a:t>13</a:t>
            </a:r>
            <a:r>
              <a:rPr lang="en-US" sz="1400" baseline="30000" dirty="0" smtClean="0">
                <a:latin typeface="Calibri" pitchFamily="34" charset="0"/>
                <a:cs typeface="Calibri" pitchFamily="34" charset="0"/>
              </a:rPr>
              <a:t>th</a:t>
            </a:r>
            <a:r>
              <a:rPr lang="en-US" sz="1400" dirty="0" smtClean="0">
                <a:latin typeface="Calibri" pitchFamily="34" charset="0"/>
                <a:cs typeface="Calibri" pitchFamily="34" charset="0"/>
              </a:rPr>
              <a:t> Century Christian Mystic</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09800"/>
            <a:ext cx="4040188" cy="4150520"/>
          </a:xfrm>
        </p:spPr>
        <p:txBody>
          <a:bodyPr>
            <a:normAutofit fontScale="92500" lnSpcReduction="20000"/>
          </a:bodyPr>
          <a:lstStyle/>
          <a:p>
            <a:pPr marL="0" indent="0">
              <a:lnSpc>
                <a:spcPct val="80000"/>
              </a:lnSpc>
              <a:buNone/>
            </a:pPr>
            <a:r>
              <a:rPr lang="en-US" sz="2300" dirty="0" smtClean="0">
                <a:latin typeface="Calibri" pitchFamily="34" charset="0"/>
                <a:cs typeface="Calibri" pitchFamily="34" charset="0"/>
              </a:rPr>
              <a:t>Taking time for daily contemplation connects me to the Source of my being. It deepens my awareness of  God’s grace and presence within my life. </a:t>
            </a:r>
          </a:p>
          <a:p>
            <a:pPr marL="0" indent="0">
              <a:lnSpc>
                <a:spcPct val="80000"/>
              </a:lnSpc>
              <a:buNone/>
            </a:pPr>
            <a:endParaRPr lang="en-US" sz="900" dirty="0" smtClean="0">
              <a:latin typeface="Calibri" pitchFamily="34" charset="0"/>
              <a:cs typeface="Calibri" pitchFamily="34" charset="0"/>
            </a:endParaRPr>
          </a:p>
          <a:p>
            <a:pPr marL="0" indent="0">
              <a:lnSpc>
                <a:spcPct val="80000"/>
              </a:lnSpc>
              <a:buNone/>
            </a:pPr>
            <a:r>
              <a:rPr lang="en-US" sz="2300" dirty="0" smtClean="0">
                <a:latin typeface="Calibri" pitchFamily="34" charset="0"/>
                <a:cs typeface="Calibri" pitchFamily="34" charset="0"/>
              </a:rPr>
              <a:t>From this centering, I notice that a </a:t>
            </a:r>
            <a:r>
              <a:rPr lang="en-US" sz="2300" i="1" dirty="0" smtClean="0">
                <a:latin typeface="Calibri" pitchFamily="34" charset="0"/>
                <a:cs typeface="Calibri" pitchFamily="34" charset="0"/>
              </a:rPr>
              <a:t>“pause-ability</a:t>
            </a:r>
            <a:r>
              <a:rPr lang="en-US" sz="2300" dirty="0" smtClean="0">
                <a:latin typeface="Calibri" pitchFamily="34" charset="0"/>
                <a:cs typeface="Calibri" pitchFamily="34" charset="0"/>
              </a:rPr>
              <a:t>” strengthens my “</a:t>
            </a:r>
            <a:r>
              <a:rPr lang="en-US" sz="2300" i="1" dirty="0" smtClean="0">
                <a:latin typeface="Calibri" pitchFamily="34" charset="0"/>
                <a:cs typeface="Calibri" pitchFamily="34" charset="0"/>
              </a:rPr>
              <a:t>positive-ability</a:t>
            </a:r>
            <a:r>
              <a:rPr lang="en-US" sz="2300" dirty="0" smtClean="0">
                <a:latin typeface="Calibri" pitchFamily="34" charset="0"/>
                <a:cs typeface="Calibri" pitchFamily="34" charset="0"/>
              </a:rPr>
              <a:t>” to trust that all is well. </a:t>
            </a:r>
          </a:p>
          <a:p>
            <a:pPr marL="0" indent="0">
              <a:lnSpc>
                <a:spcPct val="80000"/>
              </a:lnSpc>
              <a:buNone/>
            </a:pPr>
            <a:endParaRPr lang="en-US" sz="900" dirty="0" smtClean="0">
              <a:latin typeface="Calibri" pitchFamily="34" charset="0"/>
              <a:cs typeface="Calibri" pitchFamily="34" charset="0"/>
            </a:endParaRPr>
          </a:p>
          <a:p>
            <a:pPr marL="0" indent="0">
              <a:lnSpc>
                <a:spcPct val="80000"/>
              </a:lnSpc>
              <a:buNone/>
            </a:pPr>
            <a:r>
              <a:rPr lang="en-US" sz="2300" dirty="0" smtClean="0">
                <a:latin typeface="Calibri" pitchFamily="34" charset="0"/>
                <a:cs typeface="Calibri" pitchFamily="34" charset="0"/>
              </a:rPr>
              <a:t>Eckhart </a:t>
            </a:r>
            <a:r>
              <a:rPr lang="en-US" sz="2300" dirty="0" err="1" smtClean="0">
                <a:latin typeface="Calibri" pitchFamily="34" charset="0"/>
                <a:cs typeface="Calibri" pitchFamily="34" charset="0"/>
              </a:rPr>
              <a:t>Tolle</a:t>
            </a:r>
            <a:r>
              <a:rPr lang="en-US" sz="2300" dirty="0" smtClean="0">
                <a:latin typeface="Calibri" pitchFamily="34" charset="0"/>
                <a:cs typeface="Calibri" pitchFamily="34" charset="0"/>
              </a:rPr>
              <a:t>, author of  </a:t>
            </a:r>
            <a:r>
              <a:rPr lang="en-US" sz="2300" i="1" dirty="0" smtClean="0">
                <a:latin typeface="Calibri" pitchFamily="34" charset="0"/>
                <a:cs typeface="Calibri" pitchFamily="34" charset="0"/>
              </a:rPr>
              <a:t>The Power of Now, </a:t>
            </a:r>
            <a:r>
              <a:rPr lang="en-US" sz="2300" dirty="0" smtClean="0">
                <a:latin typeface="Calibri" pitchFamily="34" charset="0"/>
                <a:cs typeface="Calibri" pitchFamily="34" charset="0"/>
              </a:rPr>
              <a:t>describes contemplatives as anchoring the frequency of the new consciousness on this planet.  He calls them “</a:t>
            </a:r>
            <a:r>
              <a:rPr lang="en-US" sz="2300" i="1" dirty="0" smtClean="0">
                <a:latin typeface="Calibri" pitchFamily="34" charset="0"/>
                <a:cs typeface="Calibri" pitchFamily="34" charset="0"/>
              </a:rPr>
              <a:t>frequency holders.”</a:t>
            </a:r>
            <a:r>
              <a:rPr lang="en-US" sz="2300" dirty="0" smtClean="0">
                <a:latin typeface="Calibri" pitchFamily="34" charset="0"/>
                <a:cs typeface="Calibri" pitchFamily="34" charset="0"/>
              </a:rPr>
              <a:t> </a:t>
            </a:r>
          </a:p>
          <a:p>
            <a:pPr marL="0" indent="0">
              <a:lnSpc>
                <a:spcPct val="80000"/>
              </a:lnSpc>
              <a:buNone/>
            </a:pPr>
            <a:endParaRPr lang="en-US" sz="800" dirty="0" smtClean="0">
              <a:latin typeface="Calibri" pitchFamily="34" charset="0"/>
              <a:cs typeface="Calibri" pitchFamily="34" charset="0"/>
            </a:endParaRPr>
          </a:p>
          <a:p>
            <a:pPr marL="0" indent="0">
              <a:lnSpc>
                <a:spcPct val="80000"/>
              </a:lnSpc>
              <a:buNone/>
            </a:pPr>
            <a:r>
              <a:rPr lang="en-US" sz="2300" dirty="0" smtClean="0">
                <a:latin typeface="Calibri" pitchFamily="34" charset="0"/>
                <a:cs typeface="Calibri" pitchFamily="34" charset="0"/>
              </a:rPr>
              <a:t>By taking time to contemplate, I increase the power of positive frequencies in my life, and in the world.</a:t>
            </a:r>
          </a:p>
          <a:p>
            <a:pPr>
              <a:buNone/>
            </a:pPr>
            <a:endParaRPr lang="en-US" dirty="0" smtClean="0"/>
          </a:p>
          <a:p>
            <a:pPr>
              <a:buNone/>
            </a:pPr>
            <a:endParaRPr lang="en-US" dirty="0"/>
          </a:p>
        </p:txBody>
      </p:sp>
      <p:sp>
        <p:nvSpPr>
          <p:cNvPr id="9" name="Content Placeholder 8"/>
          <p:cNvSpPr>
            <a:spLocks noGrp="1"/>
          </p:cNvSpPr>
          <p:nvPr>
            <p:ph sz="quarter" idx="4"/>
          </p:nvPr>
        </p:nvSpPr>
        <p:spPr>
          <a:xfrm>
            <a:off x="4648200" y="1676400"/>
            <a:ext cx="4041775" cy="3276600"/>
          </a:xfrm>
        </p:spPr>
        <p:txBody>
          <a:bodyPr>
            <a:normAutofit/>
          </a:bodyPr>
          <a:lstStyle/>
          <a:p>
            <a:pPr>
              <a:buFont typeface="Wingdings" pitchFamily="2" charset="2"/>
              <a:buChar char="v"/>
            </a:pPr>
            <a:r>
              <a:rPr lang="en-US" dirty="0" smtClean="0">
                <a:latin typeface="Calibri" pitchFamily="34" charset="0"/>
                <a:cs typeface="Calibri" pitchFamily="34" charset="0"/>
              </a:rPr>
              <a:t>How do I consistently create a quiet space to pause and listen to Spirit’s guidance?</a:t>
            </a:r>
          </a:p>
          <a:p>
            <a:pPr>
              <a:buFont typeface="Wingdings" pitchFamily="2" charset="2"/>
              <a:buChar char="v"/>
            </a:pPr>
            <a:r>
              <a:rPr lang="en-US" dirty="0" smtClean="0">
                <a:latin typeface="Calibri" pitchFamily="34" charset="0"/>
                <a:cs typeface="Calibri" pitchFamily="34" charset="0"/>
              </a:rPr>
              <a:t>When I get distracted, what helps me to re-focus my attention?</a:t>
            </a:r>
          </a:p>
          <a:p>
            <a:pPr>
              <a:buFont typeface="Wingdings" pitchFamily="2" charset="2"/>
              <a:buChar char="v"/>
            </a:pPr>
            <a:r>
              <a:rPr lang="en-US" dirty="0" smtClean="0">
                <a:latin typeface="Calibri" pitchFamily="34" charset="0"/>
                <a:cs typeface="Calibri" pitchFamily="34" charset="0"/>
              </a:rPr>
              <a:t>How does my contemplation support being a positive frequency holder in the world?</a:t>
            </a:r>
            <a:endParaRPr lang="en-US" dirty="0">
              <a:latin typeface="Calibri" pitchFamily="34" charset="0"/>
              <a:cs typeface="Calibri" pitchFamily="34" charset="0"/>
            </a:endParaRPr>
          </a:p>
        </p:txBody>
      </p:sp>
      <p:sp>
        <p:nvSpPr>
          <p:cNvPr id="10" name="TextBox 9"/>
          <p:cNvSpPr txBox="1"/>
          <p:nvPr/>
        </p:nvSpPr>
        <p:spPr>
          <a:xfrm>
            <a:off x="4648200" y="4800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876800" y="5105400"/>
            <a:ext cx="37338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take time to pause and contemplate —even if it is only for five minutes today.</a:t>
            </a:r>
            <a:endParaRPr lang="en-US" sz="2200" b="1" i="1" dirty="0">
              <a:solidFill>
                <a:schemeClr val="bg2">
                  <a:lumMod val="2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12 , February 10: </a:t>
            </a:r>
            <a:r>
              <a:rPr lang="en-US" sz="3200" b="1" u="sng" dirty="0" smtClean="0"/>
              <a:t>I AM GROUNDED</a:t>
            </a:r>
            <a:endParaRPr lang="en-US" sz="3200" dirty="0"/>
          </a:p>
        </p:txBody>
      </p:sp>
      <p:sp>
        <p:nvSpPr>
          <p:cNvPr id="6" name="Text Placeholder 5"/>
          <p:cNvSpPr>
            <a:spLocks noGrp="1"/>
          </p:cNvSpPr>
          <p:nvPr>
            <p:ph type="body" idx="1"/>
          </p:nvPr>
        </p:nvSpPr>
        <p:spPr>
          <a:xfrm>
            <a:off x="457200" y="1295400"/>
            <a:ext cx="4040188" cy="1143000"/>
          </a:xfrm>
          <a:solidFill>
            <a:schemeClr val="bg1">
              <a:lumMod val="85000"/>
            </a:schemeClr>
          </a:solidFill>
        </p:spPr>
        <p:txBody>
          <a:bodyPr>
            <a:noAutofit/>
          </a:bodyPr>
          <a:lstStyle/>
          <a:p>
            <a:r>
              <a:rPr lang="en-US" sz="1400" i="1" dirty="0" smtClean="0">
                <a:latin typeface="Calibri" pitchFamily="34" charset="0"/>
                <a:cs typeface="Calibri" pitchFamily="34" charset="0"/>
              </a:rPr>
              <a:t>“They will be like a tree planted by the water that sends out its roots by the stream. It does not fear when heat comes; its leaves are always green. It has no worries in a year of drought and never fails to bear fruit.“                                        </a:t>
            </a:r>
            <a:r>
              <a:rPr lang="en-US" sz="1400" dirty="0" smtClean="0">
                <a:latin typeface="Calibri" pitchFamily="34" charset="0"/>
                <a:cs typeface="Calibri" pitchFamily="34" charset="0"/>
              </a:rPr>
              <a:t>Jeremiah 17:8 </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438400"/>
            <a:ext cx="4040188" cy="4191000"/>
          </a:xfrm>
        </p:spPr>
        <p:txBody>
          <a:bodyPr>
            <a:noAutofit/>
          </a:bodyPr>
          <a:lstStyle/>
          <a:p>
            <a:pPr marL="0" indent="0">
              <a:buNone/>
            </a:pPr>
            <a:r>
              <a:rPr lang="en-US" sz="2000" dirty="0" smtClean="0">
                <a:latin typeface="Calibri" pitchFamily="34" charset="0"/>
                <a:cs typeface="Calibri" pitchFamily="34" charset="0"/>
              </a:rPr>
              <a:t>Instead of feeling scattered and rootless, like a tumble-weed, I become firmly grounded, like a tree.</a:t>
            </a:r>
          </a:p>
          <a:p>
            <a:pPr marL="0" indent="0">
              <a:buNone/>
            </a:pPr>
            <a:endParaRPr lang="en-US" sz="500" dirty="0" smtClean="0">
              <a:latin typeface="Calibri" pitchFamily="34" charset="0"/>
              <a:cs typeface="Calibri" pitchFamily="34" charset="0"/>
            </a:endParaRPr>
          </a:p>
          <a:p>
            <a:pPr marL="0" indent="0">
              <a:buNone/>
            </a:pPr>
            <a:r>
              <a:rPr lang="en-US" sz="2000" dirty="0" smtClean="0">
                <a:latin typeface="Calibri" pitchFamily="34" charset="0"/>
                <a:cs typeface="Calibri" pitchFamily="34" charset="0"/>
              </a:rPr>
              <a:t>I take my time to respond, rather than to react. I avoid being blown around by worries or every new fad. I discern what resonates within me. </a:t>
            </a:r>
          </a:p>
          <a:p>
            <a:pPr marL="0" indent="0">
              <a:buNone/>
            </a:pPr>
            <a:endParaRPr lang="en-US" sz="500" dirty="0" smtClean="0">
              <a:latin typeface="Calibri" pitchFamily="34" charset="0"/>
              <a:cs typeface="Calibri" pitchFamily="34" charset="0"/>
            </a:endParaRPr>
          </a:p>
          <a:p>
            <a:pPr marL="0" indent="0">
              <a:buNone/>
            </a:pPr>
            <a:r>
              <a:rPr lang="en-US" sz="2000" dirty="0" smtClean="0">
                <a:latin typeface="Calibri" pitchFamily="34" charset="0"/>
                <a:cs typeface="Calibri" pitchFamily="34" charset="0"/>
              </a:rPr>
              <a:t>I tap into the groundwater of my being to drink deeply and to nourish my spiritual roots. From this grounding, my branches bear delicious fruits.</a:t>
            </a:r>
            <a:endParaRPr lang="en-US" sz="2000"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667000"/>
          </a:xfrm>
        </p:spPr>
        <p:txBody>
          <a:bodyPr>
            <a:normAutofit lnSpcReduction="10000"/>
          </a:bodyPr>
          <a:lstStyle/>
          <a:p>
            <a:pPr>
              <a:buFont typeface="Wingdings" pitchFamily="2" charset="2"/>
              <a:buChar char="v"/>
            </a:pPr>
            <a:r>
              <a:rPr lang="en-US" sz="2200" dirty="0" smtClean="0">
                <a:latin typeface="Calibri" pitchFamily="34" charset="0"/>
                <a:cs typeface="Calibri" pitchFamily="34" charset="0"/>
              </a:rPr>
              <a:t>When I feel scattered, what grounds me?</a:t>
            </a:r>
          </a:p>
          <a:p>
            <a:pPr>
              <a:buFont typeface="Wingdings" pitchFamily="2" charset="2"/>
              <a:buChar char="v"/>
            </a:pPr>
            <a:r>
              <a:rPr lang="en-US" dirty="0" smtClean="0">
                <a:latin typeface="Calibri" pitchFamily="34" charset="0"/>
                <a:cs typeface="Calibri" pitchFamily="34" charset="0"/>
              </a:rPr>
              <a:t>What nourishes my roots to maintain a strong foundation and to bear healthy fruit?</a:t>
            </a:r>
          </a:p>
          <a:p>
            <a:pPr>
              <a:buFont typeface="Wingdings" pitchFamily="2" charset="2"/>
              <a:buChar char="v"/>
            </a:pPr>
            <a:r>
              <a:rPr lang="en-US" sz="2200" dirty="0" smtClean="0">
                <a:latin typeface="Calibri" pitchFamily="34" charset="0"/>
                <a:cs typeface="Calibri" pitchFamily="34" charset="0"/>
              </a:rPr>
              <a:t>What helps me to discern what is true and when to prune the rest?</a:t>
            </a:r>
          </a:p>
          <a:p>
            <a:pPr>
              <a:buFont typeface="Wingdings" pitchFamily="2" charset="2"/>
              <a:buChar char="v"/>
            </a:pPr>
            <a:endParaRPr lang="en-US" dirty="0"/>
          </a:p>
        </p:txBody>
      </p:sp>
      <p:sp>
        <p:nvSpPr>
          <p:cNvPr id="10" name="TextBox 9"/>
          <p:cNvSpPr txBox="1"/>
          <p:nvPr/>
        </p:nvSpPr>
        <p:spPr>
          <a:xfrm>
            <a:off x="4648200" y="4343400"/>
            <a:ext cx="4191000" cy="1815882"/>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r>
              <a:rPr lang="en-US" sz="2200" b="1" i="1" dirty="0" smtClean="0">
                <a:solidFill>
                  <a:schemeClr val="bg2">
                    <a:lumMod val="25000"/>
                  </a:schemeClr>
                </a:solidFill>
                <a:latin typeface="Calibri" pitchFamily="34" charset="0"/>
                <a:cs typeface="Calibri" pitchFamily="34" charset="0"/>
              </a:rPr>
              <a:t>Instead of reacting, I take a moment to breathe deeply and to ground myself before responding, especially when: ______________</a:t>
            </a:r>
            <a:endParaRPr lang="en-US" sz="2200" b="1" dirty="0" smtClean="0">
              <a:solidFill>
                <a:schemeClr val="bg2">
                  <a:lumMod val="2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13 , February 11: </a:t>
            </a:r>
            <a:r>
              <a:rPr lang="en-US" sz="3200" b="1" u="sng" dirty="0" smtClean="0"/>
              <a:t>I AM CREATIVE</a:t>
            </a:r>
            <a:endParaRPr lang="en-US" sz="3200" dirty="0"/>
          </a:p>
        </p:txBody>
      </p:sp>
      <p:sp>
        <p:nvSpPr>
          <p:cNvPr id="6" name="Text Placeholder 5"/>
          <p:cNvSpPr>
            <a:spLocks noGrp="1"/>
          </p:cNvSpPr>
          <p:nvPr>
            <p:ph type="body" idx="1"/>
          </p:nvPr>
        </p:nvSpPr>
        <p:spPr>
          <a:xfrm>
            <a:off x="457200" y="1295400"/>
            <a:ext cx="4040188" cy="914400"/>
          </a:xfrm>
          <a:solidFill>
            <a:schemeClr val="bg1">
              <a:lumMod val="85000"/>
            </a:schemeClr>
          </a:solidFill>
        </p:spPr>
        <p:txBody>
          <a:bodyPr anchor="t">
            <a:noAutofit/>
          </a:bodyPr>
          <a:lstStyle/>
          <a:p>
            <a:r>
              <a:rPr lang="en-US" sz="1800" i="1" dirty="0" smtClean="0">
                <a:latin typeface="Calibri" pitchFamily="34" charset="0"/>
                <a:cs typeface="Calibri" pitchFamily="34" charset="0"/>
              </a:rPr>
              <a:t>“We come from the Creator with creativity. Each one of us is born with creativity.”  </a:t>
            </a:r>
            <a:r>
              <a:rPr lang="en-US" sz="1800" dirty="0" smtClean="0">
                <a:latin typeface="Calibri" pitchFamily="34" charset="0"/>
                <a:cs typeface="Calibri" pitchFamily="34" charset="0"/>
              </a:rPr>
              <a:t>Maya Angelou, </a:t>
            </a:r>
            <a:r>
              <a:rPr lang="en-US" sz="1600" dirty="0" smtClean="0">
                <a:latin typeface="Calibri" pitchFamily="34" charset="0"/>
                <a:cs typeface="Calibri" pitchFamily="34" charset="0"/>
              </a:rPr>
              <a:t>Poet &amp; Activist</a:t>
            </a:r>
            <a:endParaRPr lang="en-US" sz="1600" dirty="0">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rmAutofit fontScale="92500" lnSpcReduction="20000"/>
          </a:bodyPr>
          <a:lstStyle/>
          <a:p>
            <a:pPr marL="0" indent="0">
              <a:lnSpc>
                <a:spcPct val="90000"/>
              </a:lnSpc>
              <a:buNone/>
            </a:pPr>
            <a:r>
              <a:rPr lang="en-US" dirty="0" smtClean="0">
                <a:latin typeface="Calibri" pitchFamily="34" charset="0"/>
                <a:cs typeface="Calibri" pitchFamily="34" charset="0"/>
              </a:rPr>
              <a:t>People often complain: “</a:t>
            </a:r>
            <a:r>
              <a:rPr lang="en-US" i="1" dirty="0" smtClean="0">
                <a:latin typeface="Calibri" pitchFamily="34" charset="0"/>
                <a:cs typeface="Calibri" pitchFamily="34" charset="0"/>
              </a:rPr>
              <a:t>I am not creative</a:t>
            </a:r>
            <a:r>
              <a:rPr lang="en-US" dirty="0" smtClean="0">
                <a:latin typeface="Calibri" pitchFamily="34" charset="0"/>
                <a:cs typeface="Calibri" pitchFamily="34" charset="0"/>
              </a:rPr>
              <a:t>” because they limit their definition to only include the arts. Let us expand the definition by seeing creativity as adding magic and spice to the ordinary. </a:t>
            </a:r>
          </a:p>
          <a:p>
            <a:pPr marL="0" indent="0">
              <a:lnSpc>
                <a:spcPct val="90000"/>
              </a:lnSpc>
              <a:buNone/>
            </a:pPr>
            <a:r>
              <a:rPr lang="en-US" dirty="0" smtClean="0">
                <a:latin typeface="Calibri" pitchFamily="34" charset="0"/>
                <a:cs typeface="Calibri" pitchFamily="34" charset="0"/>
              </a:rPr>
              <a:t>Discover simple ways to claim, nurture and express creativity:</a:t>
            </a:r>
          </a:p>
          <a:p>
            <a:pPr marL="0" indent="0">
              <a:lnSpc>
                <a:spcPct val="90000"/>
              </a:lnSpc>
            </a:pPr>
            <a:r>
              <a:rPr lang="en-US" dirty="0" smtClean="0">
                <a:latin typeface="Calibri" pitchFamily="34" charset="0"/>
                <a:cs typeface="Calibri" pitchFamily="34" charset="0"/>
              </a:rPr>
              <a:t> Incorporate  beauty by setting the </a:t>
            </a:r>
          </a:p>
          <a:p>
            <a:pPr marL="0" indent="0">
              <a:lnSpc>
                <a:spcPct val="90000"/>
              </a:lnSpc>
              <a:buNone/>
            </a:pPr>
            <a:r>
              <a:rPr lang="en-US" dirty="0" smtClean="0">
                <a:latin typeface="Calibri" pitchFamily="34" charset="0"/>
                <a:cs typeface="Calibri" pitchFamily="34" charset="0"/>
              </a:rPr>
              <a:t>   dinner table with flowers and </a:t>
            </a:r>
          </a:p>
          <a:p>
            <a:pPr marL="0" indent="0">
              <a:lnSpc>
                <a:spcPct val="90000"/>
              </a:lnSpc>
              <a:buNone/>
            </a:pPr>
            <a:r>
              <a:rPr lang="en-US" dirty="0" smtClean="0">
                <a:latin typeface="Calibri" pitchFamily="34" charset="0"/>
                <a:cs typeface="Calibri" pitchFamily="34" charset="0"/>
              </a:rPr>
              <a:t>   leaves from the yard. </a:t>
            </a:r>
            <a:endParaRPr lang="en-US" sz="800" dirty="0" smtClean="0">
              <a:latin typeface="Calibri" pitchFamily="34" charset="0"/>
              <a:cs typeface="Calibri" pitchFamily="34" charset="0"/>
            </a:endParaRPr>
          </a:p>
          <a:p>
            <a:pPr marL="0" indent="0">
              <a:lnSpc>
                <a:spcPct val="90000"/>
              </a:lnSpc>
            </a:pPr>
            <a:r>
              <a:rPr lang="en-US" dirty="0" smtClean="0">
                <a:latin typeface="Calibri" pitchFamily="34" charset="0"/>
                <a:cs typeface="Calibri" pitchFamily="34" charset="0"/>
              </a:rPr>
              <a:t> Make everyday chores fun by </a:t>
            </a:r>
          </a:p>
          <a:p>
            <a:pPr marL="0" indent="0">
              <a:lnSpc>
                <a:spcPct val="90000"/>
              </a:lnSpc>
              <a:buNone/>
            </a:pPr>
            <a:r>
              <a:rPr lang="en-US" dirty="0" smtClean="0">
                <a:latin typeface="Calibri" pitchFamily="34" charset="0"/>
                <a:cs typeface="Calibri" pitchFamily="34" charset="0"/>
              </a:rPr>
              <a:t>   turning them into a game. </a:t>
            </a:r>
          </a:p>
          <a:p>
            <a:pPr marL="0" indent="0">
              <a:lnSpc>
                <a:spcPct val="90000"/>
              </a:lnSpc>
            </a:pPr>
            <a:r>
              <a:rPr lang="en-US" dirty="0" smtClean="0">
                <a:latin typeface="Calibri" pitchFamily="34" charset="0"/>
                <a:cs typeface="Calibri" pitchFamily="34" charset="0"/>
              </a:rPr>
              <a:t> Cook a new recipe with a novel</a:t>
            </a:r>
          </a:p>
          <a:p>
            <a:pPr marL="0" indent="0">
              <a:lnSpc>
                <a:spcPct val="90000"/>
              </a:lnSpc>
              <a:buNone/>
            </a:pPr>
            <a:r>
              <a:rPr lang="en-US" dirty="0" smtClean="0">
                <a:latin typeface="Calibri" pitchFamily="34" charset="0"/>
                <a:cs typeface="Calibri" pitchFamily="34" charset="0"/>
              </a:rPr>
              <a:t>    ingredient. </a:t>
            </a:r>
            <a:endParaRPr lang="en-US" dirty="0"/>
          </a:p>
        </p:txBody>
      </p:sp>
      <p:sp>
        <p:nvSpPr>
          <p:cNvPr id="9" name="Content Placeholder 8"/>
          <p:cNvSpPr>
            <a:spLocks noGrp="1"/>
          </p:cNvSpPr>
          <p:nvPr>
            <p:ph sz="quarter" idx="4"/>
          </p:nvPr>
        </p:nvSpPr>
        <p:spPr>
          <a:xfrm>
            <a:off x="4648200" y="1752600"/>
            <a:ext cx="4041775" cy="3200400"/>
          </a:xfrm>
        </p:spPr>
        <p:txBody>
          <a:bodyPr>
            <a:normAutofit/>
          </a:bodyPr>
          <a:lstStyle/>
          <a:p>
            <a:pPr>
              <a:lnSpc>
                <a:spcPct val="90000"/>
              </a:lnSpc>
              <a:buFont typeface="Wingdings" pitchFamily="2" charset="2"/>
              <a:buChar char="v"/>
            </a:pPr>
            <a:r>
              <a:rPr lang="en-US" dirty="0" smtClean="0">
                <a:latin typeface="Calibri" pitchFamily="34" charset="0"/>
                <a:cs typeface="Calibri" pitchFamily="34" charset="0"/>
              </a:rPr>
              <a:t>What do I take for granted that others appreciate within me as being creative?</a:t>
            </a:r>
          </a:p>
          <a:p>
            <a:pPr>
              <a:lnSpc>
                <a:spcPct val="90000"/>
              </a:lnSpc>
              <a:buFont typeface="Wingdings" pitchFamily="2" charset="2"/>
              <a:buChar char="v"/>
            </a:pPr>
            <a:endParaRPr lang="en-US" sz="900" dirty="0" smtClean="0">
              <a:latin typeface="Calibri" pitchFamily="34" charset="0"/>
              <a:cs typeface="Calibri" pitchFamily="34" charset="0"/>
            </a:endParaRPr>
          </a:p>
          <a:p>
            <a:pPr>
              <a:lnSpc>
                <a:spcPct val="90000"/>
              </a:lnSpc>
              <a:buFont typeface="Wingdings" pitchFamily="2" charset="2"/>
              <a:buChar char="v"/>
            </a:pPr>
            <a:r>
              <a:rPr lang="en-US" dirty="0" smtClean="0">
                <a:latin typeface="Calibri" pitchFamily="34" charset="0"/>
                <a:cs typeface="Calibri" pitchFamily="34" charset="0"/>
              </a:rPr>
              <a:t>What helps me to claim and nurture my ingenuity?</a:t>
            </a:r>
          </a:p>
          <a:p>
            <a:pPr>
              <a:lnSpc>
                <a:spcPct val="90000"/>
              </a:lnSpc>
              <a:buFont typeface="Wingdings" pitchFamily="2" charset="2"/>
              <a:buChar char="v"/>
            </a:pPr>
            <a:endParaRPr lang="en-US" sz="900" dirty="0" smtClean="0">
              <a:latin typeface="Calibri" pitchFamily="34" charset="0"/>
              <a:cs typeface="Calibri" pitchFamily="34" charset="0"/>
            </a:endParaRPr>
          </a:p>
          <a:p>
            <a:pPr>
              <a:lnSpc>
                <a:spcPct val="90000"/>
              </a:lnSpc>
              <a:buFont typeface="Wingdings" pitchFamily="2" charset="2"/>
              <a:buChar char="v"/>
            </a:pPr>
            <a:r>
              <a:rPr lang="en-US" dirty="0" smtClean="0">
                <a:latin typeface="Calibri" pitchFamily="34" charset="0"/>
                <a:cs typeface="Calibri" pitchFamily="34" charset="0"/>
              </a:rPr>
              <a:t>How could I add pizzazz, or an original touch, to daily activities?</a:t>
            </a:r>
          </a:p>
          <a:p>
            <a:pPr>
              <a:lnSpc>
                <a:spcPct val="90000"/>
              </a:lnSpc>
              <a:buFont typeface="Wingdings" pitchFamily="2" charset="2"/>
              <a:buChar char="v"/>
            </a:pPr>
            <a:endParaRPr lang="en-US" sz="2400" dirty="0" smtClean="0">
              <a:latin typeface="Calibri" pitchFamily="34" charset="0"/>
              <a:cs typeface="Calibri" pitchFamily="34" charset="0"/>
            </a:endParaRP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7244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800600" y="5105400"/>
            <a:ext cx="36576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 I commit to expressing my creativity today by: ________________________</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14 , February 12: </a:t>
            </a:r>
            <a:r>
              <a:rPr lang="en-US" sz="3200" b="1" u="sng" dirty="0" smtClean="0"/>
              <a:t>I AM HUMBLE</a:t>
            </a:r>
            <a:endParaRPr lang="en-US" sz="3200" dirty="0"/>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514600"/>
            <a:ext cx="4040188" cy="3845720"/>
          </a:xfrm>
        </p:spPr>
        <p:txBody>
          <a:bodyPr>
            <a:noAutofit/>
          </a:bodyPr>
          <a:lstStyle/>
          <a:p>
            <a:pPr marL="0" indent="0">
              <a:buNone/>
            </a:pPr>
            <a:r>
              <a:rPr lang="en-US" dirty="0" smtClean="0">
                <a:latin typeface="Calibri" pitchFamily="34" charset="0"/>
                <a:cs typeface="Calibri" pitchFamily="34" charset="0"/>
              </a:rPr>
              <a:t>The word “human” comes from the word “humus” or earth. To be human is to enjoy an earthy humility.  After death my body will return to nourish the soil. </a:t>
            </a:r>
          </a:p>
          <a:p>
            <a:pPr marL="0" indent="0">
              <a:buNone/>
            </a:pPr>
            <a:endParaRPr lang="en-US" sz="5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None of my  material possessions nor accomplishments will matter.  What will matter is how well I loved, received love and did whatever I could to help the earth be a better place. </a:t>
            </a:r>
            <a:endParaRPr lang="en-US" dirty="0"/>
          </a:p>
        </p:txBody>
      </p:sp>
      <p:sp>
        <p:nvSpPr>
          <p:cNvPr id="9" name="Content Placeholder 8"/>
          <p:cNvSpPr>
            <a:spLocks noGrp="1"/>
          </p:cNvSpPr>
          <p:nvPr>
            <p:ph sz="quarter" idx="4"/>
          </p:nvPr>
        </p:nvSpPr>
        <p:spPr>
          <a:xfrm>
            <a:off x="4648200" y="1752600"/>
            <a:ext cx="4041775" cy="2895600"/>
          </a:xfrm>
        </p:spPr>
        <p:txBody>
          <a:bodyPr>
            <a:normAutofit fontScale="92500"/>
          </a:bodyPr>
          <a:lstStyle/>
          <a:p>
            <a:pPr>
              <a:buFont typeface="Wingdings" pitchFamily="2" charset="2"/>
              <a:buChar char="v"/>
            </a:pPr>
            <a:r>
              <a:rPr lang="en-US" dirty="0" smtClean="0">
                <a:latin typeface="Calibri" pitchFamily="34" charset="0"/>
                <a:cs typeface="Calibri" pitchFamily="34" charset="0"/>
              </a:rPr>
              <a:t>What reminds me to celebrate the “earthiness” of my humanity?</a:t>
            </a:r>
          </a:p>
          <a:p>
            <a:pPr>
              <a:buFont typeface="Wingdings" pitchFamily="2" charset="2"/>
              <a:buChar char="v"/>
            </a:pPr>
            <a:r>
              <a:rPr lang="en-US" dirty="0" smtClean="0">
                <a:latin typeface="Calibri" pitchFamily="34" charset="0"/>
                <a:cs typeface="Calibri" pitchFamily="34" charset="0"/>
              </a:rPr>
              <a:t>When I have felt humbled by a situation, what helps me to accept my humanity without judgment?</a:t>
            </a:r>
          </a:p>
          <a:p>
            <a:pPr>
              <a:buFont typeface="Wingdings" pitchFamily="2" charset="2"/>
              <a:buChar char="v"/>
            </a:pPr>
            <a:r>
              <a:rPr lang="en-US" dirty="0" smtClean="0">
                <a:latin typeface="Calibri" pitchFamily="34" charset="0"/>
                <a:cs typeface="Calibri" pitchFamily="34" charset="0"/>
              </a:rPr>
              <a:t>What keeps me grounded in humility, rather than in ego?</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648201"/>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2" name="Text Placeholder 5"/>
          <p:cNvSpPr>
            <a:spLocks noGrp="1"/>
          </p:cNvSpPr>
          <p:nvPr>
            <p:ph type="body" idx="1"/>
          </p:nvPr>
        </p:nvSpPr>
        <p:spPr>
          <a:xfrm>
            <a:off x="457200" y="1295400"/>
            <a:ext cx="4038600" cy="1066800"/>
          </a:xfrm>
          <a:solidFill>
            <a:schemeClr val="bg1">
              <a:lumMod val="85000"/>
            </a:schemeClr>
          </a:solidFill>
        </p:spPr>
        <p:txBody>
          <a:bodyPr anchor="ctr">
            <a:normAutofit fontScale="25000" lnSpcReduction="20000"/>
          </a:bodyPr>
          <a:lstStyle/>
          <a:p>
            <a:pPr algn="ctr"/>
            <a:endParaRPr lang="en-US" sz="6200" i="1" dirty="0" smtClean="0">
              <a:latin typeface="Calibri" pitchFamily="34" charset="0"/>
              <a:cs typeface="Calibri" pitchFamily="34" charset="0"/>
            </a:endParaRPr>
          </a:p>
          <a:p>
            <a:pPr algn="ctr"/>
            <a:endParaRPr lang="en-US" sz="6200" i="1" dirty="0" smtClean="0">
              <a:latin typeface="Calibri" pitchFamily="34" charset="0"/>
              <a:cs typeface="Calibri" pitchFamily="34" charset="0"/>
            </a:endParaRPr>
          </a:p>
          <a:p>
            <a:pPr algn="ctr"/>
            <a:endParaRPr lang="en-US" sz="6200" i="1" dirty="0" smtClean="0">
              <a:latin typeface="Calibri" pitchFamily="34" charset="0"/>
              <a:cs typeface="Calibri" pitchFamily="34" charset="0"/>
            </a:endParaRPr>
          </a:p>
          <a:p>
            <a:pPr algn="ctr"/>
            <a:r>
              <a:rPr lang="en-US" sz="6400" i="1" dirty="0" smtClean="0">
                <a:latin typeface="Calibri" pitchFamily="34" charset="0"/>
                <a:cs typeface="Calibri" pitchFamily="34" charset="0"/>
              </a:rPr>
              <a:t>“We  have forgotten that we are ourselves are dust of the earth; our very bodies are made of her elements, we breathe her air and we receive life and refreshment from her waters.”                               </a:t>
            </a:r>
            <a:r>
              <a:rPr lang="en-US" sz="6400" dirty="0" smtClean="0">
                <a:latin typeface="Calibri" pitchFamily="34" charset="0"/>
                <a:cs typeface="Calibri" pitchFamily="34" charset="0"/>
              </a:rPr>
              <a:t>Pope Francis,  </a:t>
            </a:r>
            <a:r>
              <a:rPr lang="en-US" sz="6400" i="1" dirty="0" smtClean="0">
                <a:latin typeface="Calibri" pitchFamily="34" charset="0"/>
                <a:cs typeface="Calibri" pitchFamily="34" charset="0"/>
              </a:rPr>
              <a:t>Encyclical on the Environment</a:t>
            </a:r>
          </a:p>
          <a:p>
            <a:pPr algn="ctr"/>
            <a:endParaRPr lang="en-US" sz="6200" i="1" dirty="0" smtClean="0">
              <a:latin typeface="Calibri" pitchFamily="34" charset="0"/>
              <a:cs typeface="Calibri" pitchFamily="34" charset="0"/>
            </a:endParaRPr>
          </a:p>
          <a:p>
            <a:pPr algn="ctr"/>
            <a:endParaRPr lang="en-US" sz="6200" i="1" dirty="0" smtClean="0">
              <a:latin typeface="Calibri" pitchFamily="34" charset="0"/>
              <a:cs typeface="Calibri" pitchFamily="34" charset="0"/>
            </a:endParaRPr>
          </a:p>
          <a:p>
            <a:endParaRPr lang="en-US" sz="1800" dirty="0" smtClean="0"/>
          </a:p>
          <a:p>
            <a:r>
              <a:rPr lang="en-US" sz="1400" dirty="0" smtClean="0"/>
              <a:t>“</a:t>
            </a:r>
            <a:endParaRPr lang="en-US" sz="5600" i="1" dirty="0"/>
          </a:p>
        </p:txBody>
      </p:sp>
      <p:sp>
        <p:nvSpPr>
          <p:cNvPr id="13" name="TextBox 12"/>
          <p:cNvSpPr txBox="1"/>
          <p:nvPr/>
        </p:nvSpPr>
        <p:spPr>
          <a:xfrm>
            <a:off x="4800600" y="5105400"/>
            <a:ext cx="3505200" cy="1107996"/>
          </a:xfrm>
          <a:prstGeom prst="rect">
            <a:avLst/>
          </a:prstGeom>
          <a:noFill/>
        </p:spPr>
        <p:txBody>
          <a:bodyPr wrap="square" rtlCol="0">
            <a:spAutoFit/>
          </a:bodyPr>
          <a:lstStyle/>
          <a:p>
            <a:r>
              <a:rPr lang="en-US" sz="2200" b="1" i="1" dirty="0" smtClean="0">
                <a:solidFill>
                  <a:schemeClr val="bg2">
                    <a:lumMod val="25000"/>
                  </a:schemeClr>
                </a:solidFill>
                <a:latin typeface="Calibri" pitchFamily="34" charset="0"/>
                <a:cs typeface="Calibri" pitchFamily="34" charset="0"/>
              </a:rPr>
              <a:t>I humbly accept my humanity, especially when: _______________________</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15, February 13: </a:t>
            </a:r>
            <a:r>
              <a:rPr lang="en-US" sz="3200" b="1" u="sng" dirty="0" smtClean="0"/>
              <a:t>I AM REVERENT</a:t>
            </a:r>
            <a:endParaRPr lang="en-US" sz="3200" dirty="0"/>
          </a:p>
        </p:txBody>
      </p:sp>
      <p:sp>
        <p:nvSpPr>
          <p:cNvPr id="6" name="Text Placeholder 5"/>
          <p:cNvSpPr>
            <a:spLocks noGrp="1"/>
          </p:cNvSpPr>
          <p:nvPr>
            <p:ph type="body" idx="1"/>
          </p:nvPr>
        </p:nvSpPr>
        <p:spPr>
          <a:xfrm>
            <a:off x="457200" y="1295400"/>
            <a:ext cx="4040188" cy="1219200"/>
          </a:xfrm>
          <a:solidFill>
            <a:schemeClr val="bg1">
              <a:lumMod val="85000"/>
            </a:schemeClr>
          </a:solidFill>
        </p:spPr>
        <p:txBody>
          <a:bodyPr anchor="t">
            <a:noAutofit/>
          </a:bodyPr>
          <a:lstStyle/>
          <a:p>
            <a:r>
              <a:rPr lang="en-US" sz="1600" i="1" dirty="0" smtClean="0">
                <a:latin typeface="Calibri" pitchFamily="34" charset="0"/>
                <a:cs typeface="Calibri" pitchFamily="34" charset="0"/>
              </a:rPr>
              <a:t>“I can do no other than be reverent before everything that is called life. I can do no other than to have compassion for all that is called life. That is the beginning and the foundation of all ethics.”           </a:t>
            </a:r>
            <a:r>
              <a:rPr lang="en-US" sz="1600" dirty="0" smtClean="0">
                <a:latin typeface="Calibri" pitchFamily="34" charset="0"/>
                <a:cs typeface="Calibri" pitchFamily="34" charset="0"/>
              </a:rPr>
              <a:t>Albert Schweitzer, M.D. </a:t>
            </a:r>
            <a:r>
              <a:rPr lang="en-US" sz="1800" dirty="0" smtClean="0"/>
              <a:t/>
            </a:r>
            <a:br>
              <a:rPr lang="en-US" sz="1800" dirty="0" smtClean="0"/>
            </a:b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9" name="Content Placeholder 8"/>
          <p:cNvSpPr>
            <a:spLocks noGrp="1"/>
          </p:cNvSpPr>
          <p:nvPr>
            <p:ph sz="quarter" idx="4"/>
          </p:nvPr>
        </p:nvSpPr>
        <p:spPr>
          <a:xfrm>
            <a:off x="4648200" y="1752600"/>
            <a:ext cx="4041775" cy="3200400"/>
          </a:xfrm>
        </p:spPr>
        <p:txBody>
          <a:bodyPr>
            <a:normAutofit/>
          </a:bodyPr>
          <a:lstStyle/>
          <a:p>
            <a:pPr>
              <a:buFont typeface="Wingdings" pitchFamily="2" charset="2"/>
              <a:buChar char="v"/>
            </a:pPr>
            <a:r>
              <a:rPr lang="en-US" dirty="0" smtClean="0">
                <a:latin typeface="Calibri" pitchFamily="34" charset="0"/>
                <a:cs typeface="Calibri" pitchFamily="34" charset="0"/>
              </a:rPr>
              <a:t>What encourages me to pause and to be awed by beauty?</a:t>
            </a:r>
          </a:p>
          <a:p>
            <a:pPr>
              <a:buFont typeface="Wingdings" pitchFamily="2" charset="2"/>
              <a:buChar char="v"/>
            </a:pPr>
            <a:r>
              <a:rPr lang="en-US" sz="2200" dirty="0" smtClean="0">
                <a:latin typeface="Calibri" pitchFamily="34" charset="0"/>
                <a:cs typeface="Calibri" pitchFamily="34" charset="0"/>
              </a:rPr>
              <a:t>What do I revere as sacred?</a:t>
            </a:r>
          </a:p>
          <a:p>
            <a:pPr>
              <a:buFont typeface="Wingdings" pitchFamily="2" charset="2"/>
              <a:buChar char="v"/>
            </a:pPr>
            <a:r>
              <a:rPr lang="en-US" dirty="0" smtClean="0">
                <a:latin typeface="Calibri" pitchFamily="34" charset="0"/>
                <a:cs typeface="Calibri" pitchFamily="34" charset="0"/>
              </a:rPr>
              <a:t>How do I treat myself, others and creation with greater respect and reverence?</a:t>
            </a:r>
            <a:endParaRPr lang="en-US" sz="2200"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1910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800600" y="4648200"/>
            <a:ext cx="3581400" cy="1446550"/>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take time today  to revere all forms of life. I especially enjoy being awed by the wonder of:_______________ </a:t>
            </a:r>
          </a:p>
        </p:txBody>
      </p:sp>
      <p:sp>
        <p:nvSpPr>
          <p:cNvPr id="12" name="Rectangle 11"/>
          <p:cNvSpPr/>
          <p:nvPr/>
        </p:nvSpPr>
        <p:spPr>
          <a:xfrm>
            <a:off x="457200" y="2590800"/>
            <a:ext cx="4038600" cy="3527119"/>
          </a:xfrm>
          <a:prstGeom prst="rect">
            <a:avLst/>
          </a:prstGeom>
        </p:spPr>
        <p:txBody>
          <a:bodyPr wrap="square">
            <a:spAutoFit/>
          </a:bodyPr>
          <a:lstStyle/>
          <a:p>
            <a:pPr>
              <a:lnSpc>
                <a:spcPct val="90000"/>
              </a:lnSpc>
            </a:pPr>
            <a:r>
              <a:rPr lang="en-US" sz="2000" dirty="0" smtClean="0">
                <a:latin typeface="Calibri" pitchFamily="34" charset="0"/>
                <a:cs typeface="Calibri" pitchFamily="34" charset="0"/>
              </a:rPr>
              <a:t>Developing a reverent attitude towards life means taking time to be awed by beauty. I cultivate this awe by sitting in quiet contemplation to enjoy a spacious stillness. </a:t>
            </a:r>
          </a:p>
          <a:p>
            <a:pPr>
              <a:lnSpc>
                <a:spcPct val="90000"/>
              </a:lnSpc>
            </a:pPr>
            <a:endParaRPr lang="en-US" sz="800" dirty="0" smtClean="0">
              <a:latin typeface="Calibri" pitchFamily="34" charset="0"/>
              <a:cs typeface="Calibri" pitchFamily="34" charset="0"/>
            </a:endParaRPr>
          </a:p>
          <a:p>
            <a:pPr>
              <a:lnSpc>
                <a:spcPct val="90000"/>
              </a:lnSpc>
            </a:pPr>
            <a:r>
              <a:rPr lang="en-US" sz="2000" dirty="0" smtClean="0">
                <a:latin typeface="Calibri" pitchFamily="34" charset="0"/>
                <a:cs typeface="Calibri" pitchFamily="34" charset="0"/>
              </a:rPr>
              <a:t>I am invited in Psalm 46:10 to “</a:t>
            </a:r>
            <a:r>
              <a:rPr lang="en-US" sz="2000" i="1" dirty="0" smtClean="0">
                <a:latin typeface="Calibri" pitchFamily="34" charset="0"/>
                <a:cs typeface="Calibri" pitchFamily="34" charset="0"/>
              </a:rPr>
              <a:t>Pause awhile, be still and know that I am God.”  </a:t>
            </a:r>
            <a:r>
              <a:rPr lang="en-US" sz="2000" dirty="0" smtClean="0">
                <a:latin typeface="Calibri" pitchFamily="34" charset="0"/>
                <a:cs typeface="Calibri" pitchFamily="34" charset="0"/>
              </a:rPr>
              <a:t>From this well of silence, I feel connected to all of life. I am inspired to treat everyone and creation in a sacred manner. I revere life’s mysteries.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16 , February 14: </a:t>
            </a:r>
            <a:r>
              <a:rPr lang="en-US" sz="3200" b="1" u="sng" dirty="0" smtClean="0"/>
              <a:t>I AM GRATEFUL</a:t>
            </a:r>
            <a:endParaRPr lang="en-US" sz="3200" dirty="0"/>
          </a:p>
        </p:txBody>
      </p:sp>
      <p:sp>
        <p:nvSpPr>
          <p:cNvPr id="6" name="Text Placeholder 5"/>
          <p:cNvSpPr>
            <a:spLocks noGrp="1"/>
          </p:cNvSpPr>
          <p:nvPr>
            <p:ph type="body" idx="1"/>
          </p:nvPr>
        </p:nvSpPr>
        <p:spPr>
          <a:xfrm>
            <a:off x="457200" y="1295400"/>
            <a:ext cx="4040188" cy="1295400"/>
          </a:xfrm>
          <a:solidFill>
            <a:schemeClr val="bg1">
              <a:lumMod val="85000"/>
            </a:schemeClr>
          </a:solidFill>
        </p:spPr>
        <p:txBody>
          <a:bodyPr anchor="t">
            <a:noAutofit/>
          </a:bodyPr>
          <a:lstStyle/>
          <a:p>
            <a:pPr algn="ctr"/>
            <a:r>
              <a:rPr lang="en-US" sz="1800" i="1" dirty="0" smtClean="0">
                <a:latin typeface="Calibri" pitchFamily="34" charset="0"/>
                <a:cs typeface="Calibri" pitchFamily="34" charset="0"/>
              </a:rPr>
              <a:t>“</a:t>
            </a:r>
            <a:r>
              <a:rPr lang="en-US" sz="1600" i="1" dirty="0" smtClean="0">
                <a:latin typeface="Calibri" pitchFamily="34" charset="0"/>
                <a:cs typeface="Calibri" pitchFamily="34" charset="0"/>
              </a:rPr>
              <a:t>In daily life we must see that it is not happiness that makes us grateful, but gratefulness that makes us happy.”                        </a:t>
            </a:r>
            <a:r>
              <a:rPr lang="en-US" sz="1600" dirty="0" smtClean="0">
                <a:latin typeface="Calibri" pitchFamily="34" charset="0"/>
                <a:cs typeface="Calibri" pitchFamily="34" charset="0"/>
              </a:rPr>
              <a:t>Brother David </a:t>
            </a:r>
            <a:r>
              <a:rPr lang="en-US" sz="1600" dirty="0" err="1" smtClean="0">
                <a:latin typeface="Calibri" pitchFamily="34" charset="0"/>
                <a:cs typeface="Calibri" pitchFamily="34" charset="0"/>
              </a:rPr>
              <a:t>Steindl-Rast</a:t>
            </a:r>
            <a:r>
              <a:rPr lang="en-US" sz="1600" dirty="0" smtClean="0">
                <a:latin typeface="Calibri" pitchFamily="34" charset="0"/>
                <a:cs typeface="Calibri" pitchFamily="34" charset="0"/>
              </a:rPr>
              <a:t>,                 Coordinator of www.gratefulness.org</a:t>
            </a:r>
            <a:endParaRPr lang="en-US" sz="16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590800"/>
            <a:ext cx="4040188" cy="3769520"/>
          </a:xfrm>
        </p:spPr>
        <p:txBody>
          <a:bodyPr>
            <a:normAutofit fontScale="62500" lnSpcReduction="20000"/>
          </a:bodyPr>
          <a:lstStyle/>
          <a:p>
            <a:pPr marL="0" lvl="0" indent="0">
              <a:buNone/>
            </a:pPr>
            <a:endParaRPr lang="en-US" sz="800" dirty="0" smtClean="0">
              <a:latin typeface="Calibri" pitchFamily="34" charset="0"/>
              <a:cs typeface="Calibri" pitchFamily="34" charset="0"/>
            </a:endParaRPr>
          </a:p>
          <a:p>
            <a:pPr marL="0" lvl="0" indent="0">
              <a:buNone/>
            </a:pPr>
            <a:r>
              <a:rPr lang="en-US" sz="2900" dirty="0" smtClean="0">
                <a:latin typeface="Calibri" pitchFamily="34" charset="0"/>
                <a:cs typeface="Calibri" pitchFamily="34" charset="0"/>
              </a:rPr>
              <a:t>New research proves the old proverb, “</a:t>
            </a:r>
            <a:r>
              <a:rPr lang="en-US" sz="2900" i="1" dirty="0" smtClean="0">
                <a:latin typeface="Calibri" pitchFamily="34" charset="0"/>
                <a:cs typeface="Calibri" pitchFamily="34" charset="0"/>
              </a:rPr>
              <a:t>A merry heart does good like a medicine.” </a:t>
            </a:r>
            <a:r>
              <a:rPr lang="en-US" sz="2900" dirty="0" smtClean="0">
                <a:latin typeface="Calibri" pitchFamily="34" charset="0"/>
                <a:cs typeface="Calibri" pitchFamily="34" charset="0"/>
              </a:rPr>
              <a:t>Increasing Vitamin “</a:t>
            </a:r>
            <a:r>
              <a:rPr lang="en-US" sz="2900" i="1" dirty="0" smtClean="0">
                <a:latin typeface="Calibri" pitchFamily="34" charset="0"/>
                <a:cs typeface="Calibri" pitchFamily="34" charset="0"/>
              </a:rPr>
              <a:t>G</a:t>
            </a:r>
            <a:r>
              <a:rPr lang="en-US" sz="2900" dirty="0" smtClean="0">
                <a:latin typeface="Calibri" pitchFamily="34" charset="0"/>
                <a:cs typeface="Calibri" pitchFamily="34" charset="0"/>
              </a:rPr>
              <a:t>” or gratitude, can actually improve my health.</a:t>
            </a:r>
          </a:p>
          <a:p>
            <a:pPr marL="0" indent="0">
              <a:buNone/>
            </a:pPr>
            <a:endParaRPr lang="en-US" sz="500" dirty="0" smtClean="0">
              <a:latin typeface="Calibri" pitchFamily="34" charset="0"/>
              <a:cs typeface="Calibri" pitchFamily="34" charset="0"/>
            </a:endParaRPr>
          </a:p>
          <a:p>
            <a:pPr marL="0" indent="0">
              <a:buNone/>
            </a:pPr>
            <a:r>
              <a:rPr lang="en-US" sz="2900" dirty="0" smtClean="0">
                <a:latin typeface="Calibri" pitchFamily="34" charset="0"/>
                <a:cs typeface="Calibri" pitchFamily="34" charset="0"/>
              </a:rPr>
              <a:t>The challenge is to practice gratefulness in the midst of  challenging times. The poet Rilke asks, </a:t>
            </a:r>
            <a:r>
              <a:rPr lang="en-US" sz="2900" i="1" dirty="0" smtClean="0">
                <a:latin typeface="Calibri" pitchFamily="34" charset="0"/>
                <a:cs typeface="Calibri" pitchFamily="34" charset="0"/>
              </a:rPr>
              <a:t>“From what experience have you suffered most? Even what tastes most bitter, can be transformed into sweetness.” </a:t>
            </a:r>
          </a:p>
          <a:p>
            <a:pPr marL="0" indent="0">
              <a:buNone/>
            </a:pPr>
            <a:endParaRPr lang="en-US" sz="500" dirty="0" smtClean="0">
              <a:latin typeface="Calibri" pitchFamily="34" charset="0"/>
              <a:cs typeface="Calibri" pitchFamily="34" charset="0"/>
            </a:endParaRPr>
          </a:p>
          <a:p>
            <a:pPr marL="0" indent="0">
              <a:buNone/>
            </a:pPr>
            <a:r>
              <a:rPr lang="en-US" sz="2900" dirty="0" smtClean="0">
                <a:latin typeface="Calibri" pitchFamily="34" charset="0"/>
                <a:cs typeface="Calibri" pitchFamily="34" charset="0"/>
              </a:rPr>
              <a:t>The willingness to practice gratitude in the midst of crushing sorrows  can release qualities of courage and compassion that are formed under duress.</a:t>
            </a:r>
          </a:p>
          <a:p>
            <a:pPr>
              <a:buNone/>
            </a:pPr>
            <a:endParaRPr lang="en-US" dirty="0"/>
          </a:p>
        </p:txBody>
      </p:sp>
      <p:sp>
        <p:nvSpPr>
          <p:cNvPr id="9" name="Content Placeholder 8"/>
          <p:cNvSpPr>
            <a:spLocks noGrp="1"/>
          </p:cNvSpPr>
          <p:nvPr>
            <p:ph sz="quarter" idx="4"/>
          </p:nvPr>
        </p:nvSpPr>
        <p:spPr>
          <a:xfrm>
            <a:off x="4648200" y="1752600"/>
            <a:ext cx="4041775" cy="2590800"/>
          </a:xfrm>
        </p:spPr>
        <p:txBody>
          <a:bodyPr>
            <a:normAutofit lnSpcReduction="10000"/>
          </a:bodyPr>
          <a:lstStyle/>
          <a:p>
            <a:pPr>
              <a:lnSpc>
                <a:spcPct val="90000"/>
              </a:lnSpc>
              <a:buFont typeface="Wingdings" pitchFamily="2" charset="2"/>
              <a:buChar char="v"/>
            </a:pPr>
            <a:r>
              <a:rPr lang="en-US" sz="2000" dirty="0" smtClean="0">
                <a:latin typeface="Calibri" pitchFamily="34" charset="0"/>
                <a:cs typeface="Calibri" pitchFamily="34" charset="0"/>
              </a:rPr>
              <a:t>What reminds me to develop a grateful heart and stop taking my resources for granted?</a:t>
            </a:r>
          </a:p>
          <a:p>
            <a:pPr>
              <a:lnSpc>
                <a:spcPct val="90000"/>
              </a:lnSpc>
              <a:buFont typeface="Wingdings" pitchFamily="2" charset="2"/>
              <a:buChar char="v"/>
            </a:pPr>
            <a:r>
              <a:rPr lang="en-US" sz="2000" dirty="0" smtClean="0">
                <a:latin typeface="Calibri" pitchFamily="34" charset="0"/>
                <a:cs typeface="Calibri" pitchFamily="34" charset="0"/>
              </a:rPr>
              <a:t>How can gratitude transform what has tasted most bitter into a sweetness? </a:t>
            </a:r>
          </a:p>
          <a:p>
            <a:pPr>
              <a:lnSpc>
                <a:spcPct val="90000"/>
              </a:lnSpc>
              <a:buFont typeface="Wingdings" pitchFamily="2" charset="2"/>
              <a:buChar char="v"/>
            </a:pPr>
            <a:r>
              <a:rPr lang="en-US" sz="2000" dirty="0" smtClean="0">
                <a:latin typeface="Calibri" pitchFamily="34" charset="0"/>
                <a:cs typeface="Calibri" pitchFamily="34" charset="0"/>
              </a:rPr>
              <a:t>What strengthens my ability to be thankful even in the midst of challenging circumstances?</a:t>
            </a:r>
          </a:p>
          <a:p>
            <a:pPr>
              <a:lnSpc>
                <a:spcPct val="90000"/>
              </a:lnSpc>
              <a:buFont typeface="Wingdings" pitchFamily="2" charset="2"/>
              <a:buChar char="v"/>
            </a:pPr>
            <a:endParaRPr lang="en-US" sz="2000" dirty="0" smtClean="0">
              <a:latin typeface="Calibri" pitchFamily="34" charset="0"/>
              <a:cs typeface="Calibri" pitchFamily="34" charset="0"/>
            </a:endParaRPr>
          </a:p>
          <a:p>
            <a:pPr>
              <a:lnSpc>
                <a:spcPct val="90000"/>
              </a:lnSpc>
              <a:buFont typeface="Wingdings" pitchFamily="2" charset="2"/>
              <a:buChar char="v"/>
            </a:pPr>
            <a:endParaRPr lang="en-US" sz="2000" dirty="0" smtClean="0">
              <a:latin typeface="Calibri" pitchFamily="34" charset="0"/>
              <a:cs typeface="Calibri" pitchFamily="34" charset="0"/>
            </a:endParaRPr>
          </a:p>
          <a:p>
            <a:pPr>
              <a:lnSpc>
                <a:spcPct val="90000"/>
              </a:lnSpc>
              <a:buFont typeface="Wingdings" pitchFamily="2" charset="2"/>
              <a:buChar char="v"/>
            </a:pPr>
            <a:endParaRPr lang="en-US" sz="2000" dirty="0" smtClean="0">
              <a:latin typeface="Calibri" pitchFamily="34" charset="0"/>
              <a:cs typeface="Calibri" pitchFamily="34" charset="0"/>
            </a:endParaRPr>
          </a:p>
          <a:p>
            <a:pPr>
              <a:lnSpc>
                <a:spcPct val="90000"/>
              </a:lnSpc>
              <a:buFont typeface="Wingdings" pitchFamily="2" charset="2"/>
              <a:buChar char="v"/>
            </a:pPr>
            <a:endParaRPr lang="en-US" sz="24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876800" y="3810000"/>
            <a:ext cx="3886200" cy="1569660"/>
          </a:xfrm>
          <a:prstGeom prst="rect">
            <a:avLst/>
          </a:prstGeom>
          <a:noFill/>
        </p:spPr>
        <p:txBody>
          <a:bodyPr wrap="square" rtlCol="0">
            <a:spAutoFit/>
          </a:bodyPr>
          <a:lstStyle/>
          <a:p>
            <a:endParaRPr lang="en-US" sz="2400" b="1" dirty="0" smtClean="0">
              <a:solidFill>
                <a:schemeClr val="bg2">
                  <a:lumMod val="50000"/>
                </a:schemeClr>
              </a:solidFill>
              <a:latin typeface="Calibri" pitchFamily="34" charset="0"/>
              <a:cs typeface="Calibri" pitchFamily="34" charset="0"/>
            </a:endParaRPr>
          </a:p>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876800" y="4572000"/>
            <a:ext cx="3581400" cy="1785104"/>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increase my daily level of Vitamin “G” by being grateful for my life and resources, particularly for:____________________</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17 , February 15: </a:t>
            </a:r>
            <a:r>
              <a:rPr lang="en-US" sz="3200" b="1" u="sng" dirty="0" smtClean="0"/>
              <a:t>I LIVE WITH INTEGRITY</a:t>
            </a:r>
            <a:endParaRPr lang="en-US" sz="3200" dirty="0"/>
          </a:p>
        </p:txBody>
      </p:sp>
      <p:sp>
        <p:nvSpPr>
          <p:cNvPr id="6" name="Text Placeholder 5"/>
          <p:cNvSpPr>
            <a:spLocks noGrp="1"/>
          </p:cNvSpPr>
          <p:nvPr>
            <p:ph type="body" idx="1"/>
          </p:nvPr>
        </p:nvSpPr>
        <p:spPr>
          <a:xfrm>
            <a:off x="457200" y="1295400"/>
            <a:ext cx="4040188" cy="609600"/>
          </a:xfrm>
          <a:solidFill>
            <a:schemeClr val="bg1">
              <a:lumMod val="85000"/>
            </a:schemeClr>
          </a:solidFill>
        </p:spPr>
        <p:txBody>
          <a:bodyPr anchor="t">
            <a:noAutofit/>
          </a:bodyPr>
          <a:lstStyle/>
          <a:p>
            <a:pPr>
              <a:spcBef>
                <a:spcPct val="50000"/>
              </a:spcBef>
            </a:pPr>
            <a:r>
              <a:rPr lang="en-US" sz="1100" dirty="0" smtClean="0"/>
              <a:t> </a:t>
            </a:r>
            <a:r>
              <a:rPr lang="en-US" sz="1800" i="1" dirty="0" smtClean="0">
                <a:latin typeface="Calibri" pitchFamily="34" charset="0"/>
                <a:cs typeface="Calibri" pitchFamily="34" charset="0"/>
              </a:rPr>
              <a:t>“Always do right—this will gratify some and astonish the rest.”         </a:t>
            </a:r>
            <a:r>
              <a:rPr lang="en-US" sz="1800" dirty="0" smtClean="0">
                <a:latin typeface="Calibri" pitchFamily="34" charset="0"/>
                <a:cs typeface="Calibri" pitchFamily="34" charset="0"/>
              </a:rPr>
              <a:t>Mark Twain</a:t>
            </a:r>
          </a:p>
          <a:p>
            <a:pPr>
              <a:spcBef>
                <a:spcPct val="50000"/>
              </a:spcBef>
            </a:pPr>
            <a:r>
              <a:rPr lang="en-US" sz="1800" dirty="0" smtClean="0">
                <a:latin typeface="Calibri" pitchFamily="34" charset="0"/>
                <a:cs typeface="Calibri" pitchFamily="34" charset="0"/>
              </a:rPr>
              <a:t>	</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133600"/>
            <a:ext cx="4040188" cy="4226720"/>
          </a:xfrm>
        </p:spPr>
        <p:txBody>
          <a:bodyPr>
            <a:normAutofit fontScale="92500"/>
          </a:bodyPr>
          <a:lstStyle/>
          <a:p>
            <a:pPr marL="0" indent="0">
              <a:lnSpc>
                <a:spcPct val="80000"/>
              </a:lnSpc>
              <a:buNone/>
            </a:pPr>
            <a:r>
              <a:rPr lang="en-US" sz="2400" dirty="0" smtClean="0">
                <a:latin typeface="Calibri" pitchFamily="34" charset="0"/>
                <a:cs typeface="Calibri" pitchFamily="34" charset="0"/>
              </a:rPr>
              <a:t>Although it is tempting to tell a “white lie”, I pay a high price when I do not live with integrity. </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My body tenses up, fearing I will be caught. I lose the trust of those around me when I do not quickly own up to my mistakes.  My spirit shrivels when I do not walk my talk. </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The process of how I reach the goals is just as important as the result I am seeking. Justifying an inappropriate means diminishes the noble intention I began with. </a:t>
            </a:r>
          </a:p>
          <a:p>
            <a:pPr>
              <a:buNone/>
            </a:pPr>
            <a:endParaRPr lang="en-US" dirty="0"/>
          </a:p>
        </p:txBody>
      </p:sp>
      <p:sp>
        <p:nvSpPr>
          <p:cNvPr id="9" name="Content Placeholder 8"/>
          <p:cNvSpPr>
            <a:spLocks noGrp="1"/>
          </p:cNvSpPr>
          <p:nvPr>
            <p:ph sz="quarter" idx="4"/>
          </p:nvPr>
        </p:nvSpPr>
        <p:spPr>
          <a:xfrm>
            <a:off x="4648200" y="1752600"/>
            <a:ext cx="4041775" cy="2743200"/>
          </a:xfrm>
        </p:spPr>
        <p:txBody>
          <a:bodyPr>
            <a:normAutofit/>
          </a:bodyPr>
          <a:lstStyle/>
          <a:p>
            <a:pPr>
              <a:lnSpc>
                <a:spcPct val="80000"/>
              </a:lnSpc>
              <a:buFont typeface="Wingdings" pitchFamily="2" charset="2"/>
              <a:buChar char="v"/>
            </a:pPr>
            <a:r>
              <a:rPr lang="en-US" dirty="0" smtClean="0">
                <a:latin typeface="+mj-lt"/>
                <a:cs typeface="Calibri" pitchFamily="34" charset="0"/>
              </a:rPr>
              <a:t>Where</a:t>
            </a:r>
            <a:r>
              <a:rPr lang="en-US" dirty="0" smtClean="0">
                <a:latin typeface="+mj-lt"/>
              </a:rPr>
              <a:t> does my life feel out of integrity?</a:t>
            </a:r>
          </a:p>
          <a:p>
            <a:pPr>
              <a:lnSpc>
                <a:spcPct val="80000"/>
              </a:lnSpc>
              <a:buFont typeface="Wingdings" pitchFamily="2" charset="2"/>
              <a:buChar char="v"/>
            </a:pPr>
            <a:endParaRPr lang="en-US" sz="800" dirty="0" smtClean="0">
              <a:latin typeface="+mj-lt"/>
            </a:endParaRPr>
          </a:p>
          <a:p>
            <a:pPr>
              <a:lnSpc>
                <a:spcPct val="80000"/>
              </a:lnSpc>
              <a:buFont typeface="Wingdings" pitchFamily="2" charset="2"/>
              <a:buChar char="v"/>
            </a:pPr>
            <a:r>
              <a:rPr lang="en-US" dirty="0" smtClean="0">
                <a:latin typeface="+mj-lt"/>
                <a:cs typeface="Calibri" pitchFamily="34" charset="0"/>
              </a:rPr>
              <a:t>In what ways have I rationalized that the “ends justify the means”?</a:t>
            </a:r>
          </a:p>
          <a:p>
            <a:pPr>
              <a:lnSpc>
                <a:spcPct val="80000"/>
              </a:lnSpc>
              <a:buFont typeface="Wingdings" pitchFamily="2" charset="2"/>
              <a:buChar char="v"/>
            </a:pPr>
            <a:endParaRPr lang="en-US" sz="800" dirty="0" smtClean="0">
              <a:latin typeface="+mj-lt"/>
              <a:cs typeface="Calibri" pitchFamily="34" charset="0"/>
            </a:endParaRPr>
          </a:p>
          <a:p>
            <a:pPr>
              <a:lnSpc>
                <a:spcPct val="80000"/>
              </a:lnSpc>
              <a:buFont typeface="Wingdings" pitchFamily="2" charset="2"/>
              <a:buChar char="v"/>
            </a:pPr>
            <a:r>
              <a:rPr lang="en-US" dirty="0" smtClean="0">
                <a:latin typeface="+mj-lt"/>
                <a:cs typeface="Calibri" pitchFamily="34" charset="0"/>
              </a:rPr>
              <a:t>What actions are needed to restore my integrity? </a:t>
            </a:r>
          </a:p>
          <a:p>
            <a:pPr>
              <a:buNone/>
            </a:pPr>
            <a:endParaRPr lang="en-US" dirty="0"/>
          </a:p>
        </p:txBody>
      </p:sp>
      <p:sp>
        <p:nvSpPr>
          <p:cNvPr id="10" name="TextBox 9"/>
          <p:cNvSpPr txBox="1"/>
          <p:nvPr/>
        </p:nvSpPr>
        <p:spPr>
          <a:xfrm>
            <a:off x="4648200" y="42672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800600" y="4724400"/>
            <a:ext cx="3505200" cy="1415772"/>
          </a:xfrm>
          <a:prstGeom prst="rect">
            <a:avLst/>
          </a:prstGeom>
          <a:noFill/>
        </p:spPr>
        <p:txBody>
          <a:bodyPr wrap="square" rtlCol="0">
            <a:spAutoFit/>
          </a:bodyPr>
          <a:lstStyle/>
          <a:p>
            <a:r>
              <a:rPr lang="en-US" sz="2200" b="1" i="1" dirty="0" smtClean="0">
                <a:solidFill>
                  <a:schemeClr val="bg2">
                    <a:lumMod val="25000"/>
                  </a:schemeClr>
                </a:solidFill>
                <a:latin typeface="Calibri" pitchFamily="34" charset="0"/>
                <a:cs typeface="Calibri" pitchFamily="34" charset="0"/>
              </a:rPr>
              <a:t>I listen to the nudging of my conscience. I will act today to restore my integrity by: </a:t>
            </a:r>
            <a:r>
              <a:rPr lang="en-US" sz="2000" b="1" i="1" dirty="0" smtClean="0">
                <a:solidFill>
                  <a:schemeClr val="bg2">
                    <a:lumMod val="25000"/>
                  </a:schemeClr>
                </a:solidFill>
                <a:latin typeface="Calibri" pitchFamily="34" charset="0"/>
                <a:cs typeface="Calibri" pitchFamily="34" charset="0"/>
              </a:rPr>
              <a:t>_________________________</a:t>
            </a:r>
            <a:endParaRPr lang="en-US" b="1" dirty="0">
              <a:solidFill>
                <a:schemeClr val="bg2">
                  <a:lumMod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11506"/>
            <a:ext cx="6019800" cy="1183894"/>
          </a:xfrm>
          <a:prstGeom prst="rect">
            <a:avLst/>
          </a:prstGeom>
        </p:spPr>
      </p:pic>
      <p:sp>
        <p:nvSpPr>
          <p:cNvPr id="6" name="Text Placeholder 5"/>
          <p:cNvSpPr>
            <a:spLocks noGrp="1"/>
          </p:cNvSpPr>
          <p:nvPr>
            <p:ph type="body" idx="1"/>
          </p:nvPr>
        </p:nvSpPr>
        <p:spPr>
          <a:xfrm>
            <a:off x="533400" y="1143001"/>
            <a:ext cx="4040188" cy="380999"/>
          </a:xfrm>
          <a:noFill/>
        </p:spPr>
        <p:txBody>
          <a:bodyPr>
            <a:noAutofit/>
          </a:bodyPr>
          <a:lstStyle/>
          <a:p>
            <a:r>
              <a:rPr lang="en-US" sz="1800" i="1" dirty="0" smtClean="0">
                <a:latin typeface="Calibri" pitchFamily="34" charset="0"/>
                <a:cs typeface="Calibri" pitchFamily="34" charset="0"/>
              </a:rPr>
              <a:t>History of the Season for Nonviolence</a:t>
            </a:r>
          </a:p>
        </p:txBody>
      </p:sp>
      <p:sp>
        <p:nvSpPr>
          <p:cNvPr id="8" name="Text Placeholder 7"/>
          <p:cNvSpPr>
            <a:spLocks noGrp="1"/>
          </p:cNvSpPr>
          <p:nvPr>
            <p:ph type="body" sz="half" idx="3"/>
          </p:nvPr>
        </p:nvSpPr>
        <p:spPr>
          <a:xfrm>
            <a:off x="4724400" y="1219200"/>
            <a:ext cx="4117975" cy="2514600"/>
          </a:xfrm>
        </p:spPr>
        <p:txBody>
          <a:bodyPr anchor="t">
            <a:noAutofit/>
          </a:bodyPr>
          <a:lstStyle/>
          <a:p>
            <a:r>
              <a:rPr lang="en-US" sz="2200" dirty="0" smtClean="0">
                <a:latin typeface="Calibri" pitchFamily="34" charset="0"/>
                <a:cs typeface="Calibri" pitchFamily="34" charset="0"/>
              </a:rPr>
              <a:t>The intent of this booklet is to:</a:t>
            </a:r>
          </a:p>
          <a:p>
            <a:pPr marL="457200" indent="-457200">
              <a:buAutoNum type="arabicPeriod"/>
            </a:pPr>
            <a:r>
              <a:rPr lang="en-US" sz="2200" b="0" i="1" dirty="0" smtClean="0">
                <a:solidFill>
                  <a:schemeClr val="tx1"/>
                </a:solidFill>
                <a:latin typeface="Calibri" pitchFamily="34" charset="0"/>
                <a:cs typeface="Calibri" pitchFamily="34" charset="0"/>
              </a:rPr>
              <a:t>Support personal reflection and application of the principles on nonviolence.</a:t>
            </a:r>
          </a:p>
          <a:p>
            <a:pPr marL="457200" indent="-457200">
              <a:buAutoNum type="arabicPeriod"/>
            </a:pPr>
            <a:r>
              <a:rPr lang="en-US" sz="2200" b="0" i="1" dirty="0" smtClean="0">
                <a:solidFill>
                  <a:schemeClr val="tx1"/>
                </a:solidFill>
                <a:latin typeface="Calibri" pitchFamily="34" charset="0"/>
                <a:cs typeface="Calibri" pitchFamily="34" charset="0"/>
              </a:rPr>
              <a:t>Promote group discussion.</a:t>
            </a:r>
          </a:p>
          <a:p>
            <a:pPr marL="457200" indent="-457200">
              <a:buAutoNum type="arabicPeriod"/>
            </a:pPr>
            <a:r>
              <a:rPr lang="en-US" sz="2200" b="0" i="1" dirty="0" smtClean="0">
                <a:solidFill>
                  <a:schemeClr val="tx1"/>
                </a:solidFill>
                <a:latin typeface="Calibri" pitchFamily="34" charset="0"/>
                <a:cs typeface="Calibri" pitchFamily="34" charset="0"/>
              </a:rPr>
              <a:t>Strengthen commitment to take action as peacemakers.</a:t>
            </a:r>
          </a:p>
          <a:p>
            <a:pPr marL="457200" indent="-457200"/>
            <a:endParaRPr lang="en-US" sz="2000" b="0" dirty="0" smtClean="0">
              <a:solidFill>
                <a:schemeClr val="tx1"/>
              </a:solidFill>
              <a:latin typeface="Calibri" pitchFamily="34" charset="0"/>
              <a:cs typeface="Calibri" pitchFamily="34" charset="0"/>
            </a:endParaRPr>
          </a:p>
          <a:p>
            <a:pPr marL="457200" indent="-457200">
              <a:buAutoNum type="arabicPeriod"/>
            </a:pPr>
            <a:endParaRPr lang="en-US" sz="2000" b="0" dirty="0" smtClean="0">
              <a:solidFill>
                <a:schemeClr val="tx1"/>
              </a:solidFill>
              <a:latin typeface="Calibri" pitchFamily="34" charset="0"/>
              <a:cs typeface="Calibri" pitchFamily="34" charset="0"/>
            </a:endParaRPr>
          </a:p>
          <a:p>
            <a:pPr marL="457200" indent="-457200"/>
            <a:r>
              <a:rPr lang="en-US" sz="2000" b="0" dirty="0" smtClean="0">
                <a:solidFill>
                  <a:schemeClr val="tx1"/>
                </a:solidFill>
                <a:latin typeface="Calibri" pitchFamily="34" charset="0"/>
                <a:cs typeface="Calibri" pitchFamily="34" charset="0"/>
              </a:rPr>
              <a:t> </a:t>
            </a:r>
            <a:endParaRPr lang="en-US" sz="2000" b="0" dirty="0">
              <a:solidFill>
                <a:schemeClr val="tx1"/>
              </a:solidFill>
              <a:latin typeface="Calibri" pitchFamily="34" charset="0"/>
              <a:cs typeface="Calibri" pitchFamily="34" charset="0"/>
            </a:endParaRPr>
          </a:p>
        </p:txBody>
      </p:sp>
      <p:sp>
        <p:nvSpPr>
          <p:cNvPr id="7" name="Content Placeholder 6"/>
          <p:cNvSpPr>
            <a:spLocks noGrp="1"/>
          </p:cNvSpPr>
          <p:nvPr>
            <p:ph sz="quarter" idx="2"/>
          </p:nvPr>
        </p:nvSpPr>
        <p:spPr>
          <a:xfrm>
            <a:off x="457200" y="1524000"/>
            <a:ext cx="4040188" cy="4836320"/>
          </a:xfrm>
        </p:spPr>
        <p:txBody>
          <a:bodyPr>
            <a:normAutofit fontScale="25000" lnSpcReduction="20000"/>
          </a:bodyPr>
          <a:lstStyle/>
          <a:p>
            <a:pPr marL="0" indent="0">
              <a:buNone/>
            </a:pPr>
            <a:r>
              <a:rPr lang="en-US" sz="8400" dirty="0" smtClean="0">
                <a:latin typeface="Calibri" pitchFamily="34" charset="0"/>
                <a:cs typeface="Calibri" pitchFamily="34" charset="0"/>
              </a:rPr>
              <a:t>The annual  64-day Season for Nonviolence was launched at the United Nations in 1998. Since then, peacemakers from over 67 countries  have participated in this educational and grassroots campaign. </a:t>
            </a:r>
          </a:p>
          <a:p>
            <a:pPr marL="0" indent="0">
              <a:buNone/>
            </a:pPr>
            <a:r>
              <a:rPr lang="en-US" sz="8400" dirty="0" smtClean="0">
                <a:latin typeface="Calibri" pitchFamily="34" charset="0"/>
                <a:cs typeface="Calibri" pitchFamily="34" charset="0"/>
              </a:rPr>
              <a:t>It was co-founded by Gandhi’s grandson, </a:t>
            </a:r>
            <a:r>
              <a:rPr lang="en-US" sz="8400" dirty="0" err="1" smtClean="0">
                <a:latin typeface="Calibri" pitchFamily="34" charset="0"/>
                <a:cs typeface="Calibri" pitchFamily="34" charset="0"/>
              </a:rPr>
              <a:t>Arun</a:t>
            </a:r>
            <a:r>
              <a:rPr lang="en-US" sz="8400" dirty="0" smtClean="0">
                <a:latin typeface="Calibri" pitchFamily="34" charset="0"/>
                <a:cs typeface="Calibri" pitchFamily="34" charset="0"/>
              </a:rPr>
              <a:t>, and the Association for Global New Thought (AGNT). The season spans these two memorial anniversaries: Mahatma Gandhi (January 30</a:t>
            </a:r>
            <a:r>
              <a:rPr lang="en-US" sz="8400" baseline="30000" dirty="0" smtClean="0">
                <a:latin typeface="Calibri" pitchFamily="34" charset="0"/>
                <a:cs typeface="Calibri" pitchFamily="34" charset="0"/>
              </a:rPr>
              <a:t>th</a:t>
            </a:r>
            <a:r>
              <a:rPr lang="en-US" sz="8400" dirty="0" smtClean="0">
                <a:latin typeface="Calibri" pitchFamily="34" charset="0"/>
                <a:cs typeface="Calibri" pitchFamily="34" charset="0"/>
              </a:rPr>
              <a:t>) and Dr. Martin Luther King, Jr. (April 4</a:t>
            </a:r>
            <a:r>
              <a:rPr lang="en-US" sz="8400" baseline="30000" dirty="0" smtClean="0">
                <a:latin typeface="Calibri" pitchFamily="34" charset="0"/>
                <a:cs typeface="Calibri" pitchFamily="34" charset="0"/>
              </a:rPr>
              <a:t>th</a:t>
            </a:r>
            <a:r>
              <a:rPr lang="en-US" sz="8400" dirty="0" smtClean="0">
                <a:latin typeface="Calibri" pitchFamily="34" charset="0"/>
                <a:cs typeface="Calibri" pitchFamily="34" charset="0"/>
              </a:rPr>
              <a:t>). </a:t>
            </a:r>
          </a:p>
          <a:p>
            <a:pPr marL="0" indent="0">
              <a:buNone/>
            </a:pPr>
            <a:r>
              <a:rPr lang="en-US" sz="8400" dirty="0" smtClean="0">
                <a:latin typeface="Calibri" pitchFamily="34" charset="0"/>
                <a:cs typeface="Calibri" pitchFamily="34" charset="0"/>
              </a:rPr>
              <a:t>For more resources to support being a peacemaker, visit the Association for Global New Thought at </a:t>
            </a:r>
            <a:r>
              <a:rPr lang="en-US" sz="8400" b="1" dirty="0" smtClean="0">
                <a:solidFill>
                  <a:schemeClr val="tx2"/>
                </a:solidFill>
                <a:latin typeface="Calibri" pitchFamily="34" charset="0"/>
                <a:cs typeface="Calibri" pitchFamily="34" charset="0"/>
              </a:rPr>
              <a:t>www.agnt.org</a:t>
            </a:r>
          </a:p>
          <a:p>
            <a:pPr marL="0" indent="0">
              <a:buNone/>
            </a:pPr>
            <a:r>
              <a:rPr lang="en-US" sz="6400" dirty="0" smtClean="0">
                <a:latin typeface="Calibri" pitchFamily="34" charset="0"/>
                <a:cs typeface="Calibri" pitchFamily="34" charset="0"/>
              </a:rPr>
              <a:t/>
            </a:r>
            <a:br>
              <a:rPr lang="en-US" sz="6400" dirty="0" smtClean="0">
                <a:latin typeface="Calibri" pitchFamily="34" charset="0"/>
                <a:cs typeface="Calibri" pitchFamily="34" charset="0"/>
              </a:rPr>
            </a:br>
            <a:endParaRPr lang="en-US" sz="6400" dirty="0" smtClean="0">
              <a:latin typeface="Calibri" pitchFamily="34" charset="0"/>
              <a:cs typeface="Calibri" pitchFamily="34" charset="0"/>
            </a:endParaRPr>
          </a:p>
          <a:p>
            <a:pPr>
              <a:buNone/>
            </a:pPr>
            <a:endParaRPr lang="en-US" dirty="0"/>
          </a:p>
        </p:txBody>
      </p:sp>
      <p:sp>
        <p:nvSpPr>
          <p:cNvPr id="9" name="Content Placeholder 8"/>
          <p:cNvSpPr>
            <a:spLocks noGrp="1"/>
          </p:cNvSpPr>
          <p:nvPr>
            <p:ph sz="quarter" idx="4"/>
          </p:nvPr>
        </p:nvSpPr>
        <p:spPr>
          <a:xfrm>
            <a:off x="4648200" y="3962400"/>
            <a:ext cx="4041775" cy="2438400"/>
          </a:xfrm>
        </p:spPr>
        <p:txBody>
          <a:bodyPr>
            <a:normAutofit lnSpcReduction="10000"/>
          </a:bodyPr>
          <a:lstStyle/>
          <a:p>
            <a:pPr marL="0" indent="0">
              <a:lnSpc>
                <a:spcPct val="90000"/>
              </a:lnSpc>
              <a:buNone/>
            </a:pPr>
            <a:r>
              <a:rPr lang="en-US" dirty="0" smtClean="0">
                <a:latin typeface="Calibri" pitchFamily="34" charset="0"/>
                <a:cs typeface="Calibri" pitchFamily="34" charset="0"/>
              </a:rPr>
              <a:t>Peace begins within and radiates outwardly to create a more just and compassionate world.</a:t>
            </a:r>
          </a:p>
          <a:p>
            <a:pPr marL="0" indent="0">
              <a:lnSpc>
                <a:spcPct val="90000"/>
              </a:lnSpc>
              <a:buNone/>
            </a:pPr>
            <a:r>
              <a:rPr lang="en-US" dirty="0" smtClean="0">
                <a:latin typeface="Calibri" pitchFamily="34" charset="0"/>
                <a:cs typeface="Calibri" pitchFamily="34" charset="0"/>
              </a:rPr>
              <a:t>Centered in the Spirit that unites us all, imagine what we can create together!</a:t>
            </a:r>
          </a:p>
          <a:p>
            <a:pPr marL="0" indent="0" algn="ctr">
              <a:lnSpc>
                <a:spcPct val="90000"/>
              </a:lnSpc>
              <a:buNone/>
            </a:pPr>
            <a:endParaRPr lang="en-US" sz="500" b="1" i="1" dirty="0" smtClean="0">
              <a:latin typeface="Calibri" pitchFamily="34" charset="0"/>
              <a:cs typeface="Calibri" pitchFamily="34" charset="0"/>
            </a:endParaRPr>
          </a:p>
          <a:p>
            <a:pPr marL="0" indent="0" algn="ctr">
              <a:lnSpc>
                <a:spcPct val="90000"/>
              </a:lnSpc>
              <a:buNone/>
            </a:pPr>
            <a:r>
              <a:rPr lang="en-US" b="1" i="1" dirty="0" smtClean="0">
                <a:solidFill>
                  <a:schemeClr val="tx2"/>
                </a:solidFill>
                <a:latin typeface="Calibri" pitchFamily="34" charset="0"/>
                <a:cs typeface="Calibri" pitchFamily="34" charset="0"/>
              </a:rPr>
              <a:t>“May  there be peace on earth, and let it begin with me.”</a:t>
            </a:r>
          </a:p>
          <a:p>
            <a:pPr marL="0" indent="0">
              <a:lnSpc>
                <a:spcPct val="90000"/>
              </a:lnSpc>
              <a:buNone/>
            </a:pPr>
            <a:endParaRPr lang="en-US" dirty="0" smtClean="0">
              <a:latin typeface="Calibri" pitchFamily="34" charset="0"/>
              <a:cs typeface="Calibri" pitchFamily="34" charset="0"/>
            </a:endParaRPr>
          </a:p>
          <a:p>
            <a:pPr marL="457200" indent="-457200">
              <a:lnSpc>
                <a:spcPct val="90000"/>
              </a:lnSpc>
              <a:buNone/>
            </a:pPr>
            <a:endParaRPr lang="en-US" i="1" dirty="0" smtClean="0">
              <a:latin typeface="Calibri" pitchFamily="34" charset="0"/>
              <a:cs typeface="Calibri" pitchFamily="34" charset="0"/>
            </a:endParaRPr>
          </a:p>
          <a:p>
            <a:pPr marL="457200" indent="-457200">
              <a:lnSpc>
                <a:spcPct val="90000"/>
              </a:lnSpc>
              <a:buNone/>
            </a:pPr>
            <a:endParaRPr lang="en-US" dirty="0" smtClean="0">
              <a:latin typeface="Calibri" pitchFamily="34" charset="0"/>
              <a:cs typeface="Calibri" pitchFamily="34" charset="0"/>
            </a:endParaRPr>
          </a:p>
          <a:p>
            <a:pPr marL="228600" indent="-228600">
              <a:lnSpc>
                <a:spcPct val="90000"/>
              </a:lnSpc>
              <a:buNone/>
            </a:pPr>
            <a:endParaRPr lang="en-US" sz="800" dirty="0" smtClean="0">
              <a:latin typeface="Calibri" pitchFamily="34" charset="0"/>
              <a:cs typeface="Calibri" pitchFamily="34" charset="0"/>
            </a:endParaRPr>
          </a:p>
          <a:p>
            <a:pPr marL="457200" indent="-457200" algn="ctr">
              <a:lnSpc>
                <a:spcPct val="90000"/>
              </a:lnSpc>
              <a:buNone/>
            </a:pPr>
            <a:endParaRPr lang="en-US" dirty="0"/>
          </a:p>
        </p:txBody>
      </p:sp>
      <p:sp>
        <p:nvSpPr>
          <p:cNvPr id="10" name="TextBox 9"/>
          <p:cNvSpPr txBox="1"/>
          <p:nvPr/>
        </p:nvSpPr>
        <p:spPr>
          <a:xfrm>
            <a:off x="4572000" y="6553200"/>
            <a:ext cx="4191000" cy="1200329"/>
          </a:xfrm>
          <a:prstGeom prst="rect">
            <a:avLst/>
          </a:prstGeom>
          <a:noFill/>
        </p:spPr>
        <p:txBody>
          <a:bodyPr wrap="square" rtlCol="0">
            <a:spAutoFit/>
          </a:bodyPr>
          <a:lstStyle/>
          <a:p>
            <a:endParaRPr lang="en-US" sz="2400" dirty="0" smtClean="0"/>
          </a:p>
          <a:p>
            <a:endParaRPr lang="en-US" sz="2400" dirty="0" smtClean="0"/>
          </a:p>
          <a:p>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18, February 16: </a:t>
            </a:r>
            <a:r>
              <a:rPr lang="en-US" sz="3200" b="1" u="sng" dirty="0" smtClean="0"/>
              <a:t>I ENJOY FREEDOM</a:t>
            </a:r>
            <a:endParaRPr lang="en-US" sz="3200" dirty="0"/>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381000" y="2438400"/>
            <a:ext cx="4040188" cy="3845720"/>
          </a:xfrm>
        </p:spPr>
        <p:txBody>
          <a:bodyPr>
            <a:normAutofit lnSpcReduction="10000"/>
          </a:bodyPr>
          <a:lstStyle/>
          <a:p>
            <a:pPr marL="0" indent="0">
              <a:buNone/>
            </a:pPr>
            <a:r>
              <a:rPr lang="en-US" dirty="0" smtClean="0">
                <a:latin typeface="Calibri" pitchFamily="34" charset="0"/>
                <a:cs typeface="Calibri" pitchFamily="34" charset="0"/>
              </a:rPr>
              <a:t>Janis Joplin sang the phrase: </a:t>
            </a:r>
            <a:r>
              <a:rPr lang="en-US" i="1" dirty="0" smtClean="0">
                <a:latin typeface="Calibri" pitchFamily="34" charset="0"/>
                <a:cs typeface="Calibri" pitchFamily="34" charset="0"/>
              </a:rPr>
              <a:t>“Freedom is just another word for having nothing left to lose.” </a:t>
            </a:r>
            <a:r>
              <a:rPr lang="en-US" dirty="0" smtClean="0">
                <a:latin typeface="Calibri" pitchFamily="34" charset="0"/>
                <a:cs typeface="Calibri" pitchFamily="34" charset="0"/>
              </a:rPr>
              <a:t> </a:t>
            </a:r>
          </a:p>
          <a:p>
            <a:pPr marL="0" indent="0">
              <a:buNone/>
            </a:pPr>
            <a:r>
              <a:rPr lang="en-US" dirty="0" smtClean="0">
                <a:latin typeface="Calibri" pitchFamily="34" charset="0"/>
                <a:cs typeface="Calibri" pitchFamily="34" charset="0"/>
              </a:rPr>
              <a:t>I enjoy greater freedom when I release my attachments to any agendas. I surrender needing specific outcomes to feel happy.</a:t>
            </a:r>
          </a:p>
          <a:p>
            <a:pPr marL="0" indent="0">
              <a:buNone/>
            </a:pPr>
            <a:endParaRPr lang="en-US" sz="8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I let go of any shame or doubt and learn from my mistakes. No matter what happens, I can enjoy an inner freedom. </a:t>
            </a:r>
            <a:endParaRPr lang="en-US"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819400"/>
          </a:xfrm>
        </p:spPr>
        <p:txBody>
          <a:bodyPr>
            <a:normAutofit fontScale="92500" lnSpcReduction="20000"/>
          </a:bodyPr>
          <a:lstStyle/>
          <a:p>
            <a:pPr>
              <a:buFont typeface="Wingdings" pitchFamily="2" charset="2"/>
              <a:buChar char="v"/>
            </a:pPr>
            <a:r>
              <a:rPr lang="en-US" sz="2400" dirty="0" smtClean="0">
                <a:latin typeface="Calibri" pitchFamily="34" charset="0"/>
                <a:cs typeface="Calibri" pitchFamily="34" charset="0"/>
              </a:rPr>
              <a:t>What am I hanging on to that limits my freedom?</a:t>
            </a:r>
          </a:p>
          <a:p>
            <a:pPr>
              <a:buFont typeface="Wingdings" pitchFamily="2" charset="2"/>
              <a:buChar char="v"/>
            </a:pPr>
            <a:r>
              <a:rPr lang="en-US" sz="2400" dirty="0" smtClean="0">
                <a:latin typeface="Calibri" pitchFamily="34" charset="0"/>
                <a:cs typeface="Calibri" pitchFamily="34" charset="0"/>
              </a:rPr>
              <a:t>What will it take to release my fear of making mistakes so that I can live with greater freedom? </a:t>
            </a:r>
          </a:p>
          <a:p>
            <a:pPr>
              <a:buFont typeface="Wingdings" pitchFamily="2" charset="2"/>
              <a:buChar char="v"/>
            </a:pPr>
            <a:r>
              <a:rPr lang="en-US" sz="2400" dirty="0" smtClean="0">
                <a:latin typeface="Calibri" pitchFamily="34" charset="0"/>
                <a:cs typeface="Calibri" pitchFamily="34" charset="0"/>
              </a:rPr>
              <a:t>When do I feel most free and how will I expand that experience?</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dirty="0">
              <a:latin typeface="Calibri" pitchFamily="34" charset="0"/>
              <a:cs typeface="Calibri" pitchFamily="34" charset="0"/>
            </a:endParaRPr>
          </a:p>
        </p:txBody>
      </p:sp>
      <p:sp>
        <p:nvSpPr>
          <p:cNvPr id="10" name="TextBox 9"/>
          <p:cNvSpPr txBox="1"/>
          <p:nvPr/>
        </p:nvSpPr>
        <p:spPr>
          <a:xfrm>
            <a:off x="4648200" y="43434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800600" y="4800600"/>
            <a:ext cx="3581400" cy="1446550"/>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give myself permission and the freedom to try something new, such as: ________________________</a:t>
            </a:r>
          </a:p>
        </p:txBody>
      </p:sp>
      <p:sp>
        <p:nvSpPr>
          <p:cNvPr id="12"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r>
              <a:rPr lang="en-US" sz="1800" i="1" dirty="0" smtClean="0">
                <a:solidFill>
                  <a:schemeClr val="bg2">
                    <a:lumMod val="25000"/>
                  </a:schemeClr>
                </a:solidFill>
                <a:latin typeface="Calibri" pitchFamily="34" charset="0"/>
                <a:cs typeface="Calibri" pitchFamily="34" charset="0"/>
              </a:rPr>
              <a:t>“Freedom is not worth having if it does not include the freedom to make mistakes.”               </a:t>
            </a:r>
            <a:r>
              <a:rPr lang="en-US" sz="1800" dirty="0" smtClean="0">
                <a:solidFill>
                  <a:schemeClr val="bg2">
                    <a:lumMod val="25000"/>
                  </a:schemeClr>
                </a:solidFill>
                <a:latin typeface="Calibri" pitchFamily="34" charset="0"/>
                <a:cs typeface="Calibri" pitchFamily="34" charset="0"/>
              </a:rPr>
              <a:t>Mahatma Gandhi</a:t>
            </a:r>
            <a:endParaRPr lang="en-US" sz="1800" dirty="0">
              <a:solidFill>
                <a:schemeClr val="bg2">
                  <a:lumMod val="2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19, February 17: </a:t>
            </a:r>
            <a:r>
              <a:rPr lang="en-US" sz="3200" b="1" u="sng" dirty="0" smtClean="0"/>
              <a:t>I ACCEPT</a:t>
            </a:r>
            <a:endParaRPr lang="en-US" sz="3200" dirty="0"/>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381000" y="2209800"/>
            <a:ext cx="4040188" cy="4074320"/>
          </a:xfrm>
        </p:spPr>
        <p:txBody>
          <a:bodyPr>
            <a:normAutofit fontScale="85000" lnSpcReduction="20000"/>
          </a:bodyPr>
          <a:lstStyle/>
          <a:p>
            <a:pPr marL="0" indent="0">
              <a:lnSpc>
                <a:spcPct val="80000"/>
              </a:lnSpc>
              <a:buNone/>
            </a:pPr>
            <a:r>
              <a:rPr lang="en-US" sz="2400" dirty="0" smtClean="0">
                <a:latin typeface="Calibri" pitchFamily="34" charset="0"/>
                <a:cs typeface="Calibri" pitchFamily="34" charset="0"/>
              </a:rPr>
              <a:t>I feel challenged to accept what is, let alone to </a:t>
            </a:r>
            <a:r>
              <a:rPr lang="en-US" sz="2400" i="1" dirty="0" smtClean="0">
                <a:latin typeface="Calibri" pitchFamily="34" charset="0"/>
                <a:cs typeface="Calibri" pitchFamily="34" charset="0"/>
              </a:rPr>
              <a:t>love </a:t>
            </a:r>
            <a:r>
              <a:rPr lang="en-US" sz="2400" dirty="0" smtClean="0">
                <a:latin typeface="Calibri" pitchFamily="34" charset="0"/>
                <a:cs typeface="Calibri" pitchFamily="34" charset="0"/>
              </a:rPr>
              <a:t>it. Byron Katie invites me transform my story by turning around my judgments. </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I accept the mirrors in my life who reflect back my judgments towards them. By journaling  answers to Katie’s provocative questions below, I accept that when </a:t>
            </a:r>
            <a:r>
              <a:rPr lang="en-US" sz="2400" i="1" dirty="0" smtClean="0">
                <a:latin typeface="Calibri" pitchFamily="34" charset="0"/>
                <a:cs typeface="Calibri" pitchFamily="34" charset="0"/>
              </a:rPr>
              <a:t>“I spot it, I got it.”</a:t>
            </a:r>
          </a:p>
          <a:p>
            <a:pPr marL="0" indent="0">
              <a:lnSpc>
                <a:spcPct val="80000"/>
              </a:lnSpc>
              <a:buNone/>
            </a:pPr>
            <a:endParaRPr lang="en-US" sz="900" dirty="0" smtClean="0">
              <a:latin typeface="Calibri" pitchFamily="34" charset="0"/>
              <a:cs typeface="Calibri" pitchFamily="34" charset="0"/>
            </a:endParaRPr>
          </a:p>
          <a:p>
            <a:pPr marL="0" indent="0">
              <a:lnSpc>
                <a:spcPct val="80000"/>
              </a:lnSpc>
              <a:buFontTx/>
              <a:buAutoNum type="arabicPeriod"/>
            </a:pPr>
            <a:r>
              <a:rPr lang="en-US" sz="2400" dirty="0" smtClean="0">
                <a:latin typeface="Calibri" pitchFamily="34" charset="0"/>
                <a:cs typeface="Calibri" pitchFamily="34" charset="0"/>
              </a:rPr>
              <a:t> How do I react when I believe </a:t>
            </a:r>
          </a:p>
          <a:p>
            <a:pPr marL="0" indent="0">
              <a:lnSpc>
                <a:spcPct val="80000"/>
              </a:lnSpc>
              <a:buNone/>
            </a:pPr>
            <a:r>
              <a:rPr lang="en-US" sz="2400" dirty="0" smtClean="0">
                <a:latin typeface="Calibri" pitchFamily="34" charset="0"/>
                <a:cs typeface="Calibri" pitchFamily="34" charset="0"/>
              </a:rPr>
              <a:t>    those negative thoughts and </a:t>
            </a:r>
          </a:p>
          <a:p>
            <a:pPr marL="0" indent="0">
              <a:lnSpc>
                <a:spcPct val="80000"/>
              </a:lnSpc>
              <a:buNone/>
            </a:pPr>
            <a:r>
              <a:rPr lang="en-US" sz="2400" dirty="0" smtClean="0">
                <a:latin typeface="Calibri" pitchFamily="34" charset="0"/>
                <a:cs typeface="Calibri" pitchFamily="34" charset="0"/>
              </a:rPr>
              <a:t>    feelings?</a:t>
            </a:r>
          </a:p>
          <a:p>
            <a:pPr marL="0" indent="0">
              <a:lnSpc>
                <a:spcPct val="80000"/>
              </a:lnSpc>
              <a:buNone/>
            </a:pPr>
            <a:r>
              <a:rPr lang="en-US" sz="2400" dirty="0" smtClean="0">
                <a:solidFill>
                  <a:schemeClr val="bg2">
                    <a:lumMod val="50000"/>
                  </a:schemeClr>
                </a:solidFill>
                <a:latin typeface="Calibri" pitchFamily="34" charset="0"/>
                <a:cs typeface="Calibri" pitchFamily="34" charset="0"/>
              </a:rPr>
              <a:t>2.</a:t>
            </a:r>
            <a:r>
              <a:rPr lang="en-US" sz="2400" dirty="0" smtClean="0">
                <a:latin typeface="Calibri" pitchFamily="34" charset="0"/>
                <a:cs typeface="Calibri" pitchFamily="34" charset="0"/>
              </a:rPr>
              <a:t> Who would I be without that </a:t>
            </a:r>
          </a:p>
          <a:p>
            <a:pPr marL="0" indent="0">
              <a:lnSpc>
                <a:spcPct val="80000"/>
              </a:lnSpc>
              <a:buNone/>
            </a:pPr>
            <a:r>
              <a:rPr lang="en-US" sz="2400" dirty="0" smtClean="0">
                <a:latin typeface="Calibri" pitchFamily="34" charset="0"/>
                <a:cs typeface="Calibri" pitchFamily="34" charset="0"/>
              </a:rPr>
              <a:t>     thought or feeling?</a:t>
            </a:r>
          </a:p>
          <a:p>
            <a:pPr marL="0" indent="0">
              <a:lnSpc>
                <a:spcPct val="80000"/>
              </a:lnSpc>
              <a:buNone/>
            </a:pPr>
            <a:r>
              <a:rPr lang="en-US" sz="2400" dirty="0" smtClean="0">
                <a:solidFill>
                  <a:schemeClr val="bg2">
                    <a:lumMod val="50000"/>
                  </a:schemeClr>
                </a:solidFill>
                <a:latin typeface="Calibri" pitchFamily="34" charset="0"/>
                <a:cs typeface="Calibri" pitchFamily="34" charset="0"/>
              </a:rPr>
              <a:t>3.</a:t>
            </a:r>
            <a:r>
              <a:rPr lang="en-US" sz="2400" dirty="0" smtClean="0">
                <a:latin typeface="Calibri" pitchFamily="34" charset="0"/>
                <a:cs typeface="Calibri" pitchFamily="34" charset="0"/>
              </a:rPr>
              <a:t> Am I willing to turn everything </a:t>
            </a:r>
          </a:p>
          <a:p>
            <a:pPr marL="0" indent="0">
              <a:lnSpc>
                <a:spcPct val="80000"/>
              </a:lnSpc>
              <a:buNone/>
            </a:pPr>
            <a:r>
              <a:rPr lang="en-US" sz="2400" dirty="0" smtClean="0">
                <a:latin typeface="Calibri" pitchFamily="34" charset="0"/>
                <a:cs typeface="Calibri" pitchFamily="34" charset="0"/>
              </a:rPr>
              <a:t>     around that I just wrote—as if it </a:t>
            </a:r>
          </a:p>
          <a:p>
            <a:pPr marL="0" indent="0">
              <a:lnSpc>
                <a:spcPct val="80000"/>
              </a:lnSpc>
              <a:buNone/>
            </a:pPr>
            <a:r>
              <a:rPr lang="en-US" sz="2400" dirty="0" smtClean="0">
                <a:latin typeface="Calibri" pitchFamily="34" charset="0"/>
                <a:cs typeface="Calibri" pitchFamily="34" charset="0"/>
              </a:rPr>
              <a:t>     were written about me?</a:t>
            </a:r>
          </a:p>
          <a:p>
            <a:pPr marL="0" indent="0">
              <a:lnSpc>
                <a:spcPct val="80000"/>
              </a:lnSpc>
              <a:buNone/>
            </a:pPr>
            <a:endParaRPr lang="en-US" dirty="0" smtClean="0">
              <a:latin typeface="Calibri" pitchFamily="34" charset="0"/>
              <a:cs typeface="Calibri" pitchFamily="34" charset="0"/>
            </a:endParaRPr>
          </a:p>
          <a:p>
            <a:pPr marL="0" indent="0">
              <a:buNone/>
            </a:pPr>
            <a:endParaRPr lang="en-US" dirty="0"/>
          </a:p>
        </p:txBody>
      </p:sp>
      <p:sp>
        <p:nvSpPr>
          <p:cNvPr id="9" name="Content Placeholder 8"/>
          <p:cNvSpPr>
            <a:spLocks noGrp="1"/>
          </p:cNvSpPr>
          <p:nvPr>
            <p:ph sz="quarter" idx="4"/>
          </p:nvPr>
        </p:nvSpPr>
        <p:spPr>
          <a:xfrm>
            <a:off x="4648200" y="1676400"/>
            <a:ext cx="4041775" cy="3276600"/>
          </a:xfrm>
        </p:spPr>
        <p:txBody>
          <a:bodyPr anchor="t">
            <a:noAutofit/>
          </a:bodyPr>
          <a:lstStyle/>
          <a:p>
            <a:pPr>
              <a:buFont typeface="Wingdings" pitchFamily="2" charset="2"/>
              <a:buChar char="v"/>
            </a:pPr>
            <a:r>
              <a:rPr lang="en-US" sz="2100" dirty="0" smtClean="0">
                <a:latin typeface="Calibri" pitchFamily="34" charset="0"/>
                <a:cs typeface="Calibri" pitchFamily="34" charset="0"/>
              </a:rPr>
              <a:t>To what degree am I willing to love and accept “what is”? </a:t>
            </a:r>
          </a:p>
          <a:p>
            <a:pPr>
              <a:buFont typeface="Wingdings" pitchFamily="2" charset="2"/>
              <a:buChar char="v"/>
            </a:pPr>
            <a:r>
              <a:rPr lang="en-US" sz="2100" dirty="0" smtClean="0">
                <a:latin typeface="Calibri" pitchFamily="34" charset="0"/>
                <a:cs typeface="Calibri" pitchFamily="34" charset="0"/>
              </a:rPr>
              <a:t>What encourages me to accept the mirrors in my life who reflect back my judgments about them? </a:t>
            </a:r>
          </a:p>
          <a:p>
            <a:pPr>
              <a:buFont typeface="Wingdings" pitchFamily="2" charset="2"/>
              <a:buChar char="v"/>
            </a:pPr>
            <a:r>
              <a:rPr lang="en-US" sz="2100" dirty="0" smtClean="0">
                <a:latin typeface="Calibri" pitchFamily="34" charset="0"/>
                <a:cs typeface="Calibri" pitchFamily="34" charset="0"/>
              </a:rPr>
              <a:t>How would my life be different if I truly accepted that whatever annoys me can be turned around to become a valuable teacher?</a:t>
            </a:r>
            <a:endParaRPr lang="en-US" sz="2100" dirty="0">
              <a:latin typeface="Calibri" pitchFamily="34" charset="0"/>
              <a:cs typeface="Calibri" pitchFamily="34" charset="0"/>
            </a:endParaRPr>
          </a:p>
        </p:txBody>
      </p:sp>
      <p:sp>
        <p:nvSpPr>
          <p:cNvPr id="10" name="TextBox 9"/>
          <p:cNvSpPr txBox="1"/>
          <p:nvPr/>
        </p:nvSpPr>
        <p:spPr>
          <a:xfrm>
            <a:off x="4724400" y="50292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800600" y="5410200"/>
            <a:ext cx="3657600" cy="769441"/>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accept and work with what is, specifically: ____________ </a:t>
            </a:r>
          </a:p>
        </p:txBody>
      </p:sp>
      <p:sp>
        <p:nvSpPr>
          <p:cNvPr id="12" name="Text Placeholder 5"/>
          <p:cNvSpPr>
            <a:spLocks noGrp="1"/>
          </p:cNvSpPr>
          <p:nvPr>
            <p:ph type="body" idx="1"/>
          </p:nvPr>
        </p:nvSpPr>
        <p:spPr>
          <a:xfrm>
            <a:off x="457200" y="1295401"/>
            <a:ext cx="4040188" cy="838199"/>
          </a:xfrm>
          <a:solidFill>
            <a:schemeClr val="bg1">
              <a:lumMod val="85000"/>
            </a:schemeClr>
          </a:solidFill>
        </p:spPr>
        <p:txBody>
          <a:bodyPr anchor="t">
            <a:noAutofit/>
          </a:bodyPr>
          <a:lstStyle/>
          <a:p>
            <a:pPr algn="ctr"/>
            <a:r>
              <a:rPr lang="en-US" sz="1800" i="1" dirty="0" smtClean="0">
                <a:latin typeface="Calibri" pitchFamily="34" charset="0"/>
                <a:cs typeface="Calibri" pitchFamily="34" charset="0"/>
              </a:rPr>
              <a:t>“Who would you  be with out your story? . . .  Love what is.”                                    </a:t>
            </a:r>
            <a:r>
              <a:rPr lang="en-US" sz="1800" dirty="0" smtClean="0">
                <a:latin typeface="Calibri" pitchFamily="34" charset="0"/>
                <a:cs typeface="Calibri" pitchFamily="34" charset="0"/>
              </a:rPr>
              <a:t>Byron Katie, Founder of “The Work”</a:t>
            </a:r>
            <a:endParaRPr lang="en-US" sz="1800" i="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20 , February 18: I FORGIVE MYSELF</a:t>
            </a:r>
            <a:endParaRPr lang="en-US" sz="3200" dirty="0"/>
          </a:p>
        </p:txBody>
      </p:sp>
      <p:sp>
        <p:nvSpPr>
          <p:cNvPr id="6" name="Text Placeholder 5"/>
          <p:cNvSpPr>
            <a:spLocks noGrp="1"/>
          </p:cNvSpPr>
          <p:nvPr>
            <p:ph type="body" idx="1"/>
          </p:nvPr>
        </p:nvSpPr>
        <p:spPr>
          <a:xfrm>
            <a:off x="457200" y="1295400"/>
            <a:ext cx="4040188" cy="914400"/>
          </a:xfrm>
          <a:solidFill>
            <a:schemeClr val="bg1">
              <a:lumMod val="85000"/>
            </a:schemeClr>
          </a:solidFill>
        </p:spPr>
        <p:txBody>
          <a:bodyPr anchor="t">
            <a:noAutofit/>
          </a:bodyPr>
          <a:lstStyle/>
          <a:p>
            <a:pPr algn="ctr">
              <a:spcBef>
                <a:spcPct val="50000"/>
              </a:spcBef>
            </a:pPr>
            <a:r>
              <a:rPr lang="en-US" sz="1500" i="1" dirty="0" smtClean="0">
                <a:latin typeface="Calibri" pitchFamily="34" charset="0"/>
                <a:cs typeface="Calibri" pitchFamily="34" charset="0"/>
              </a:rPr>
              <a:t>“Forgiveness makes room for miracles to happen.  The secret ingredient is the willingness to forgive, even when you don’t feel like it.”                                       </a:t>
            </a:r>
            <a:r>
              <a:rPr lang="en-US" sz="1500" dirty="0" smtClean="0">
                <a:latin typeface="Calibri" pitchFamily="34" charset="0"/>
                <a:cs typeface="Calibri" pitchFamily="34" charset="0"/>
              </a:rPr>
              <a:t>Colin Tipping</a:t>
            </a:r>
            <a:r>
              <a:rPr lang="en-US" sz="1500" i="1" dirty="0" smtClean="0">
                <a:latin typeface="Calibri" pitchFamily="34" charset="0"/>
                <a:cs typeface="Calibri" pitchFamily="34" charset="0"/>
              </a:rPr>
              <a:t>,  A</a:t>
            </a:r>
            <a:r>
              <a:rPr lang="en-US" sz="1500" dirty="0" smtClean="0">
                <a:latin typeface="Calibri" pitchFamily="34" charset="0"/>
                <a:cs typeface="Calibri" pitchFamily="34" charset="0"/>
              </a:rPr>
              <a:t>uthor of </a:t>
            </a:r>
            <a:r>
              <a:rPr lang="en-US" sz="1500" i="1" dirty="0" smtClean="0">
                <a:latin typeface="Calibri" pitchFamily="34" charset="0"/>
                <a:cs typeface="Calibri" pitchFamily="34" charset="0"/>
              </a:rPr>
              <a:t>Radical Forgiveness</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533400" y="2286000"/>
            <a:ext cx="3963988" cy="4191000"/>
          </a:xfrm>
        </p:spPr>
        <p:txBody>
          <a:bodyPr anchor="t">
            <a:noAutofit/>
          </a:bodyPr>
          <a:lstStyle/>
          <a:p>
            <a:pPr marL="0" indent="0">
              <a:lnSpc>
                <a:spcPct val="80000"/>
              </a:lnSpc>
              <a:buNone/>
            </a:pPr>
            <a:r>
              <a:rPr lang="en-US" dirty="0" smtClean="0">
                <a:latin typeface="Calibri" pitchFamily="34" charset="0"/>
                <a:cs typeface="Calibri" pitchFamily="34" charset="0"/>
              </a:rPr>
              <a:t>Forgiveness often happens in layers, like peeling an onion.  At first, I cry. I make amends as best I can. Then, I forgive myself  as much as I am able.</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dirty="0" smtClean="0">
                <a:latin typeface="Calibri" pitchFamily="34" charset="0"/>
                <a:cs typeface="Calibri" pitchFamily="34" charset="0"/>
              </a:rPr>
              <a:t>Later, if I am re-triggered by that painful memory, I know that I have more layers of pain and shame to release. </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dirty="0" smtClean="0">
                <a:latin typeface="Calibri" pitchFamily="34" charset="0"/>
                <a:cs typeface="Calibri" pitchFamily="34" charset="0"/>
              </a:rPr>
              <a:t>I am not truly free until I have forgiven myself completely. That last little bit is my invitation to  accept a deeper level of inner healing and forgiveness. </a:t>
            </a:r>
          </a:p>
          <a:p>
            <a:pPr marL="0" indent="0">
              <a:lnSpc>
                <a:spcPct val="80000"/>
              </a:lnSpc>
              <a:buNone/>
            </a:pPr>
            <a:endParaRPr lang="en-US" dirty="0" smtClean="0">
              <a:latin typeface="Calibri" pitchFamily="34" charset="0"/>
              <a:cs typeface="Calibri" pitchFamily="34" charset="0"/>
            </a:endParaRPr>
          </a:p>
          <a:p>
            <a:pPr marL="0" indent="0">
              <a:lnSpc>
                <a:spcPct val="80000"/>
              </a:lnSpc>
              <a:buNone/>
            </a:pPr>
            <a:endParaRPr lang="en-US" dirty="0" smtClean="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819400"/>
          </a:xfrm>
        </p:spPr>
        <p:txBody>
          <a:bodyPr>
            <a:normAutofit fontScale="92500" lnSpcReduction="10000"/>
          </a:bodyPr>
          <a:lstStyle/>
          <a:p>
            <a:pPr marL="0" indent="0">
              <a:lnSpc>
                <a:spcPct val="80000"/>
              </a:lnSpc>
              <a:buFont typeface="Wingdings" pitchFamily="2" charset="2"/>
              <a:buChar char="v"/>
            </a:pPr>
            <a:r>
              <a:rPr lang="en-US" sz="2400" dirty="0" smtClean="0">
                <a:latin typeface="Calibri" pitchFamily="34" charset="0"/>
                <a:cs typeface="Calibri" pitchFamily="34" charset="0"/>
              </a:rPr>
              <a:t>What would it take to be </a:t>
            </a:r>
            <a:r>
              <a:rPr lang="en-US" sz="2400" i="1" dirty="0" smtClean="0">
                <a:latin typeface="Calibri" pitchFamily="34" charset="0"/>
                <a:cs typeface="Calibri" pitchFamily="34" charset="0"/>
              </a:rPr>
              <a:t>willing</a:t>
            </a:r>
            <a:r>
              <a:rPr lang="en-US" sz="2400" dirty="0" smtClean="0">
                <a:latin typeface="Calibri" pitchFamily="34" charset="0"/>
                <a:cs typeface="Calibri" pitchFamily="34" charset="0"/>
              </a:rPr>
              <a:t> </a:t>
            </a:r>
            <a:r>
              <a:rPr lang="en-US" sz="2400" i="1" dirty="0" smtClean="0">
                <a:latin typeface="Calibri" pitchFamily="34" charset="0"/>
                <a:cs typeface="Calibri" pitchFamily="34" charset="0"/>
              </a:rPr>
              <a:t>to begin </a:t>
            </a:r>
            <a:r>
              <a:rPr lang="en-US" sz="2400" dirty="0" smtClean="0">
                <a:latin typeface="Calibri" pitchFamily="34" charset="0"/>
                <a:cs typeface="Calibri" pitchFamily="34" charset="0"/>
              </a:rPr>
              <a:t>the process of self-forgiveness?</a:t>
            </a:r>
          </a:p>
          <a:p>
            <a:pPr marL="0" indent="0">
              <a:lnSpc>
                <a:spcPct val="80000"/>
              </a:lnSpc>
              <a:buFont typeface="Wingdings" pitchFamily="2" charset="2"/>
              <a:buChar char="v"/>
            </a:pPr>
            <a:r>
              <a:rPr lang="en-US" sz="2400" dirty="0" smtClean="0">
                <a:latin typeface="Calibri" pitchFamily="34" charset="0"/>
                <a:cs typeface="Calibri" pitchFamily="34" charset="0"/>
              </a:rPr>
              <a:t>What helps me to heal and release self-blame and judgment of past mistakes and to move forward with my life?</a:t>
            </a:r>
          </a:p>
          <a:p>
            <a:pPr marL="0" indent="0">
              <a:lnSpc>
                <a:spcPct val="80000"/>
              </a:lnSpc>
              <a:buFont typeface="Wingdings" pitchFamily="2" charset="2"/>
              <a:buChar char="v"/>
            </a:pPr>
            <a:r>
              <a:rPr lang="en-US" sz="2400" dirty="0" smtClean="0">
                <a:latin typeface="Calibri" pitchFamily="34" charset="0"/>
                <a:cs typeface="Calibri" pitchFamily="34" charset="0"/>
              </a:rPr>
              <a:t>What step will I take today to accept my imperfections and forgive myself at a deeper level?</a:t>
            </a:r>
          </a:p>
          <a:p>
            <a:pPr>
              <a:buFont typeface="Wingdings" pitchFamily="2" charset="2"/>
              <a:buChar char="v"/>
            </a:pPr>
            <a:endParaRPr lang="en-US" dirty="0"/>
          </a:p>
        </p:txBody>
      </p:sp>
      <p:sp>
        <p:nvSpPr>
          <p:cNvPr id="10" name="TextBox 9"/>
          <p:cNvSpPr txBox="1"/>
          <p:nvPr/>
        </p:nvSpPr>
        <p:spPr>
          <a:xfrm>
            <a:off x="4724400" y="43434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724400" y="4722541"/>
            <a:ext cx="3581400" cy="1708160"/>
          </a:xfrm>
          <a:prstGeom prst="rect">
            <a:avLst/>
          </a:prstGeom>
          <a:noFill/>
        </p:spPr>
        <p:txBody>
          <a:bodyPr wrap="square" rtlCol="0" anchor="ctr">
            <a:spAutoFit/>
          </a:bodyPr>
          <a:lstStyle/>
          <a:p>
            <a:pPr>
              <a:buNone/>
            </a:pPr>
            <a:r>
              <a:rPr lang="en-US" sz="2100" b="1" i="1" dirty="0" smtClean="0">
                <a:solidFill>
                  <a:schemeClr val="bg2">
                    <a:lumMod val="25000"/>
                  </a:schemeClr>
                </a:solidFill>
                <a:latin typeface="Calibri" pitchFamily="34" charset="0"/>
                <a:cs typeface="Calibri" pitchFamily="34" charset="0"/>
              </a:rPr>
              <a:t>I forgive myself for: ________. I journal about the hurt, speak it out loud and burn the paper as a sign of releasing old pain and shame.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21 , February 19: </a:t>
            </a:r>
            <a:r>
              <a:rPr lang="en-US" sz="3200" b="1" u="sng" dirty="0" smtClean="0"/>
              <a:t>I AM INSPIRED</a:t>
            </a:r>
            <a:endParaRPr lang="en-US" sz="3200" dirty="0"/>
          </a:p>
        </p:txBody>
      </p:sp>
      <p:sp>
        <p:nvSpPr>
          <p:cNvPr id="6" name="Text Placeholder 5"/>
          <p:cNvSpPr>
            <a:spLocks noGrp="1"/>
          </p:cNvSpPr>
          <p:nvPr>
            <p:ph type="body" idx="1"/>
          </p:nvPr>
        </p:nvSpPr>
        <p:spPr>
          <a:xfrm>
            <a:off x="457200" y="1295400"/>
            <a:ext cx="4040188" cy="914400"/>
          </a:xfrm>
          <a:solidFill>
            <a:schemeClr val="bg1">
              <a:lumMod val="85000"/>
            </a:schemeClr>
          </a:solidFill>
        </p:spPr>
        <p:txBody>
          <a:bodyPr>
            <a:noAutofit/>
          </a:bodyPr>
          <a:lstStyle/>
          <a:p>
            <a:pPr algn="ctr"/>
            <a:r>
              <a:rPr lang="en-US" sz="1800" i="1" dirty="0" smtClean="0">
                <a:latin typeface="Calibri" pitchFamily="34" charset="0"/>
                <a:cs typeface="Calibri" pitchFamily="34" charset="0"/>
              </a:rPr>
              <a:t>“If I am only 11 and I can help, imagine what everyone else can do.”</a:t>
            </a:r>
          </a:p>
          <a:p>
            <a:pPr algn="ctr"/>
            <a:r>
              <a:rPr lang="en-US" sz="1800" dirty="0" smtClean="0">
                <a:latin typeface="Calibri" pitchFamily="34" charset="0"/>
                <a:cs typeface="Calibri" pitchFamily="34" charset="0"/>
              </a:rPr>
              <a:t>Natalie Achenbach, Student</a:t>
            </a:r>
            <a:endParaRPr lang="en-US" sz="1800" dirty="0">
              <a:solidFill>
                <a:schemeClr val="tx1"/>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Autofit/>
          </a:bodyPr>
          <a:lstStyle/>
          <a:p>
            <a:pPr marL="0" indent="0">
              <a:buNone/>
            </a:pPr>
            <a:r>
              <a:rPr lang="en-US" sz="2000" dirty="0" smtClean="0">
                <a:latin typeface="Calibri" pitchFamily="34" charset="0"/>
                <a:cs typeface="Calibri" pitchFamily="34" charset="0"/>
              </a:rPr>
              <a:t>Natalie heard about the plight of Syrian refugees  through her school. Sad that children like her were forced to leave their homes, she wondered how she could help. </a:t>
            </a:r>
          </a:p>
          <a:p>
            <a:pPr marL="0" indent="0">
              <a:buNone/>
            </a:pPr>
            <a:r>
              <a:rPr lang="en-US" sz="2000" dirty="0" smtClean="0">
                <a:latin typeface="Calibri" pitchFamily="34" charset="0"/>
                <a:cs typeface="Calibri" pitchFamily="34" charset="0"/>
              </a:rPr>
              <a:t>She began selling her chicken’s eggs to benefit  Syrian refugees. So far, Natalie has raised over $800 for World Relief in Spokane, Washington. She has been amazed that: “</a:t>
            </a:r>
            <a:r>
              <a:rPr lang="en-US" sz="2000" i="1" dirty="0" smtClean="0">
                <a:latin typeface="Calibri" pitchFamily="34" charset="0"/>
                <a:cs typeface="Calibri" pitchFamily="34" charset="0"/>
              </a:rPr>
              <a:t>When you start something, everyone else is excited to finish. You just need to get them started.”</a:t>
            </a:r>
            <a:endParaRPr lang="en-US" sz="2000" i="1"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819400"/>
          </a:xfrm>
        </p:spPr>
        <p:txBody>
          <a:bodyPr>
            <a:normAutofit/>
          </a:bodyPr>
          <a:lstStyle/>
          <a:p>
            <a:pPr>
              <a:buFont typeface="Wingdings" pitchFamily="2" charset="2"/>
              <a:buChar char="v"/>
            </a:pPr>
            <a:r>
              <a:rPr lang="en-US" dirty="0" smtClean="0">
                <a:latin typeface="Calibri" pitchFamily="34" charset="0"/>
                <a:cs typeface="Calibri" pitchFamily="34" charset="0"/>
              </a:rPr>
              <a:t>Who or what inspires me?</a:t>
            </a:r>
          </a:p>
          <a:p>
            <a:pPr>
              <a:buFont typeface="Wingdings" pitchFamily="2" charset="2"/>
              <a:buChar char="v"/>
            </a:pPr>
            <a:r>
              <a:rPr lang="en-US" dirty="0" smtClean="0">
                <a:latin typeface="Calibri" pitchFamily="34" charset="0"/>
                <a:cs typeface="Calibri" pitchFamily="34" charset="0"/>
              </a:rPr>
              <a:t>What is my catalyst for getting  started and making a positive difference in the world?</a:t>
            </a:r>
          </a:p>
          <a:p>
            <a:pPr>
              <a:buFont typeface="Wingdings" pitchFamily="2" charset="2"/>
              <a:buChar char="v"/>
            </a:pPr>
            <a:r>
              <a:rPr lang="en-US" dirty="0" smtClean="0">
                <a:latin typeface="Calibri" pitchFamily="34" charset="0"/>
                <a:cs typeface="Calibri" pitchFamily="34" charset="0"/>
              </a:rPr>
              <a:t>How could I join in with others to turn an inspiring possibility into a reality?</a:t>
            </a: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3434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800600"/>
            <a:ext cx="36576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am inspired by __________. </a:t>
            </a:r>
          </a:p>
          <a:p>
            <a:pPr>
              <a:buNone/>
            </a:pPr>
            <a:r>
              <a:rPr lang="en-US" sz="2200" b="1" i="1" dirty="0" smtClean="0">
                <a:solidFill>
                  <a:schemeClr val="bg2">
                    <a:lumMod val="25000"/>
                  </a:schemeClr>
                </a:solidFill>
                <a:latin typeface="Calibri" pitchFamily="34" charset="0"/>
                <a:cs typeface="Calibri" pitchFamily="34" charset="0"/>
              </a:rPr>
              <a:t>I commit to practicing this quality today by: __________</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22 , February 20: </a:t>
            </a:r>
            <a:r>
              <a:rPr lang="en-US" sz="3200" b="1" u="sng" dirty="0" smtClean="0"/>
              <a:t>I LIVE MY MISSION</a:t>
            </a:r>
            <a:endParaRPr lang="en-US" sz="3200" dirty="0"/>
          </a:p>
        </p:txBody>
      </p:sp>
      <p:sp>
        <p:nvSpPr>
          <p:cNvPr id="6" name="Text Placeholder 5"/>
          <p:cNvSpPr>
            <a:spLocks noGrp="1"/>
          </p:cNvSpPr>
          <p:nvPr>
            <p:ph type="body" idx="1"/>
          </p:nvPr>
        </p:nvSpPr>
        <p:spPr>
          <a:xfrm>
            <a:off x="457200" y="1295400"/>
            <a:ext cx="4040188" cy="990600"/>
          </a:xfrm>
          <a:solidFill>
            <a:schemeClr val="bg1">
              <a:lumMod val="85000"/>
            </a:schemeClr>
          </a:solidFill>
        </p:spPr>
        <p:txBody>
          <a:bodyPr anchor="t">
            <a:noAutofit/>
          </a:bodyPr>
          <a:lstStyle/>
          <a:p>
            <a:pPr algn="ctr"/>
            <a:r>
              <a:rPr lang="en-US" sz="1600" i="1" dirty="0" smtClean="0">
                <a:solidFill>
                  <a:schemeClr val="bg2">
                    <a:lumMod val="25000"/>
                  </a:schemeClr>
                </a:solidFill>
                <a:latin typeface="Calibri" pitchFamily="34" charset="0"/>
                <a:cs typeface="Calibri" pitchFamily="34" charset="0"/>
              </a:rPr>
              <a:t>“We really are the one we have been waiting for. We create the quality of our lives by how we are BEING on the inside</a:t>
            </a:r>
            <a:r>
              <a:rPr lang="en-US" sz="1600" dirty="0" smtClean="0">
                <a:solidFill>
                  <a:schemeClr val="bg2">
                    <a:lumMod val="25000"/>
                  </a:schemeClr>
                </a:solidFill>
                <a:latin typeface="Calibri" pitchFamily="34" charset="0"/>
                <a:cs typeface="Calibri" pitchFamily="34" charset="0"/>
              </a:rPr>
              <a:t>.”                          </a:t>
            </a:r>
            <a:r>
              <a:rPr lang="en-US" sz="1600" dirty="0" err="1" smtClean="0">
                <a:solidFill>
                  <a:schemeClr val="bg2">
                    <a:lumMod val="25000"/>
                  </a:schemeClr>
                </a:solidFill>
                <a:latin typeface="Calibri" pitchFamily="34" charset="0"/>
                <a:cs typeface="Calibri" pitchFamily="34" charset="0"/>
              </a:rPr>
              <a:t>Rima</a:t>
            </a:r>
            <a:r>
              <a:rPr lang="en-US" sz="1600" dirty="0" smtClean="0">
                <a:solidFill>
                  <a:schemeClr val="bg2">
                    <a:lumMod val="25000"/>
                  </a:schemeClr>
                </a:solidFill>
                <a:latin typeface="Calibri" pitchFamily="34" charset="0"/>
                <a:cs typeface="Calibri" pitchFamily="34" charset="0"/>
              </a:rPr>
              <a:t> </a:t>
            </a:r>
            <a:r>
              <a:rPr lang="en-US" sz="1600" dirty="0" err="1" smtClean="0">
                <a:solidFill>
                  <a:schemeClr val="bg2">
                    <a:lumMod val="25000"/>
                  </a:schemeClr>
                </a:solidFill>
                <a:latin typeface="Calibri" pitchFamily="34" charset="0"/>
                <a:cs typeface="Calibri" pitchFamily="34" charset="0"/>
              </a:rPr>
              <a:t>Bonario</a:t>
            </a:r>
            <a:r>
              <a:rPr lang="en-US" sz="1600" dirty="0" smtClean="0">
                <a:solidFill>
                  <a:schemeClr val="bg2">
                    <a:lumMod val="25000"/>
                  </a:schemeClr>
                </a:solidFill>
                <a:latin typeface="Calibri" pitchFamily="34" charset="0"/>
                <a:cs typeface="Calibri" pitchFamily="34" charset="0"/>
              </a:rPr>
              <a:t>, Jane Simmons and Kelly </a:t>
            </a:r>
            <a:r>
              <a:rPr lang="en-US" sz="1600" dirty="0" err="1" smtClean="0">
                <a:solidFill>
                  <a:schemeClr val="bg2">
                    <a:lumMod val="25000"/>
                  </a:schemeClr>
                </a:solidFill>
                <a:latin typeface="Calibri" pitchFamily="34" charset="0"/>
                <a:cs typeface="Calibri" pitchFamily="34" charset="0"/>
              </a:rPr>
              <a:t>Isola</a:t>
            </a:r>
            <a:endParaRPr lang="en-US" sz="1600" dirty="0" smtClean="0">
              <a:solidFill>
                <a:schemeClr val="bg2">
                  <a:lumMod val="25000"/>
                </a:schemeClr>
              </a:solidFill>
              <a:latin typeface="Calibri" pitchFamily="34" charset="0"/>
              <a:cs typeface="Calibri" pitchFamily="34" charset="0"/>
            </a:endParaRP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Autofit/>
          </a:bodyPr>
          <a:lstStyle/>
          <a:p>
            <a:pPr marL="0" indent="0">
              <a:buNone/>
            </a:pPr>
            <a:r>
              <a:rPr lang="en-US" sz="1600" dirty="0" smtClean="0">
                <a:latin typeface="Calibri" pitchFamily="34" charset="0"/>
                <a:cs typeface="Calibri" pitchFamily="34" charset="0"/>
              </a:rPr>
              <a:t>Rev. Deidre </a:t>
            </a:r>
            <a:r>
              <a:rPr lang="en-US" sz="1600" dirty="0" err="1" smtClean="0">
                <a:latin typeface="Calibri" pitchFamily="34" charset="0"/>
                <a:cs typeface="Calibri" pitchFamily="34" charset="0"/>
              </a:rPr>
              <a:t>Ashmore</a:t>
            </a:r>
            <a:r>
              <a:rPr lang="en-US" sz="1600" dirty="0" smtClean="0">
                <a:latin typeface="Calibri" pitchFamily="34" charset="0"/>
                <a:cs typeface="Calibri" pitchFamily="34" charset="0"/>
              </a:rPr>
              <a:t>, Minister  at the Unity Spiritual Center of North Idaho, describes the qualities she wants to be and her mission as:</a:t>
            </a:r>
          </a:p>
          <a:p>
            <a:pPr marL="0" indent="0">
              <a:buNone/>
            </a:pPr>
            <a:r>
              <a:rPr lang="en-US" sz="1600" i="1" dirty="0" smtClean="0">
                <a:latin typeface="Calibri" pitchFamily="34" charset="0"/>
                <a:cs typeface="Calibri" pitchFamily="34" charset="0"/>
              </a:rPr>
              <a:t>“One with my spiritual community, prayer is my path, faith is my star and love is my journey.”  </a:t>
            </a:r>
          </a:p>
          <a:p>
            <a:pPr marL="0" indent="0">
              <a:buNone/>
            </a:pPr>
            <a:r>
              <a:rPr lang="en-US" sz="1600" dirty="0" smtClean="0">
                <a:latin typeface="Calibri" pitchFamily="34" charset="0"/>
                <a:cs typeface="Calibri" pitchFamily="34" charset="0"/>
              </a:rPr>
              <a:t>Her statement is like an internal GPS guiding her decisions. </a:t>
            </a:r>
          </a:p>
          <a:p>
            <a:pPr marL="0" indent="0">
              <a:buNone/>
            </a:pPr>
            <a:r>
              <a:rPr lang="en-US" sz="1600" dirty="0" smtClean="0">
                <a:latin typeface="Calibri" pitchFamily="34" charset="0"/>
                <a:cs typeface="Calibri" pitchFamily="34" charset="0"/>
              </a:rPr>
              <a:t>So, how do I recognize the </a:t>
            </a:r>
            <a:r>
              <a:rPr lang="en-US" sz="1600" b="1" dirty="0" smtClean="0">
                <a:solidFill>
                  <a:schemeClr val="bg2">
                    <a:lumMod val="25000"/>
                  </a:schemeClr>
                </a:solidFill>
                <a:latin typeface="Calibri" pitchFamily="34" charset="0"/>
                <a:cs typeface="Calibri" pitchFamily="34" charset="0"/>
              </a:rPr>
              <a:t>4 P’s of Purpose </a:t>
            </a:r>
            <a:r>
              <a:rPr lang="en-US" sz="1600" dirty="0" smtClean="0">
                <a:latin typeface="Calibri" pitchFamily="34" charset="0"/>
                <a:cs typeface="Calibri" pitchFamily="34" charset="0"/>
              </a:rPr>
              <a:t>and my unique mission? </a:t>
            </a:r>
          </a:p>
          <a:p>
            <a:pPr marL="0" indent="0">
              <a:buNone/>
            </a:pPr>
            <a:r>
              <a:rPr lang="en-US" sz="1600" b="1" dirty="0" smtClean="0">
                <a:solidFill>
                  <a:schemeClr val="bg2">
                    <a:lumMod val="25000"/>
                  </a:schemeClr>
                </a:solidFill>
                <a:latin typeface="Calibri" pitchFamily="34" charset="0"/>
                <a:cs typeface="Calibri" pitchFamily="34" charset="0"/>
              </a:rPr>
              <a:t>P = Pleasures</a:t>
            </a:r>
            <a:r>
              <a:rPr lang="en-US" sz="1600" dirty="0" smtClean="0">
                <a:latin typeface="Calibri" pitchFamily="34" charset="0"/>
                <a:cs typeface="Calibri" pitchFamily="34" charset="0"/>
              </a:rPr>
              <a:t>: What do I most enjoy doing?</a:t>
            </a:r>
          </a:p>
          <a:p>
            <a:pPr marL="0" indent="0">
              <a:buNone/>
            </a:pPr>
            <a:r>
              <a:rPr lang="en-US" sz="1600" b="1" dirty="0" smtClean="0">
                <a:solidFill>
                  <a:schemeClr val="bg2">
                    <a:lumMod val="25000"/>
                  </a:schemeClr>
                </a:solidFill>
                <a:latin typeface="Calibri" pitchFamily="34" charset="0"/>
                <a:cs typeface="Calibri" pitchFamily="34" charset="0"/>
              </a:rPr>
              <a:t>P = Pains</a:t>
            </a:r>
            <a:r>
              <a:rPr lang="en-US" sz="1600" dirty="0" smtClean="0">
                <a:latin typeface="Calibri" pitchFamily="34" charset="0"/>
                <a:cs typeface="Calibri" pitchFamily="34" charset="0"/>
              </a:rPr>
              <a:t>: What have I learned?</a:t>
            </a:r>
          </a:p>
          <a:p>
            <a:pPr marL="0" indent="0">
              <a:buNone/>
            </a:pPr>
            <a:r>
              <a:rPr lang="en-US" sz="1600" b="1" dirty="0" smtClean="0">
                <a:solidFill>
                  <a:schemeClr val="bg2">
                    <a:lumMod val="25000"/>
                  </a:schemeClr>
                </a:solidFill>
                <a:latin typeface="Calibri" pitchFamily="34" charset="0"/>
                <a:cs typeface="Calibri" pitchFamily="34" charset="0"/>
              </a:rPr>
              <a:t>P = Passions</a:t>
            </a:r>
            <a:r>
              <a:rPr lang="en-US" sz="1600" dirty="0" smtClean="0">
                <a:latin typeface="Calibri" pitchFamily="34" charset="0"/>
                <a:cs typeface="Calibri" pitchFamily="34" charset="0"/>
              </a:rPr>
              <a:t>: What do I most care about?</a:t>
            </a:r>
          </a:p>
          <a:p>
            <a:pPr marL="0" indent="0">
              <a:buNone/>
            </a:pPr>
            <a:r>
              <a:rPr lang="en-US" sz="1600" b="1" dirty="0" smtClean="0">
                <a:solidFill>
                  <a:schemeClr val="bg2">
                    <a:lumMod val="25000"/>
                  </a:schemeClr>
                </a:solidFill>
                <a:latin typeface="Calibri" pitchFamily="34" charset="0"/>
                <a:cs typeface="Calibri" pitchFamily="34" charset="0"/>
              </a:rPr>
              <a:t>P = Pathway: </a:t>
            </a:r>
            <a:r>
              <a:rPr lang="en-US" sz="1600" dirty="0" smtClean="0">
                <a:latin typeface="Calibri" pitchFamily="34" charset="0"/>
                <a:cs typeface="Calibri" pitchFamily="34" charset="0"/>
              </a:rPr>
              <a:t>What possibilities are </a:t>
            </a:r>
          </a:p>
          <a:p>
            <a:pPr marL="0" indent="0">
              <a:buNone/>
            </a:pPr>
            <a:r>
              <a:rPr lang="en-US" sz="1600" dirty="0" smtClean="0">
                <a:latin typeface="Calibri" pitchFamily="34" charset="0"/>
                <a:cs typeface="Calibri" pitchFamily="34" charset="0"/>
              </a:rPr>
              <a:t>       unfolding that  point toward my purpose?     </a:t>
            </a:r>
          </a:p>
          <a:p>
            <a:pPr marL="0" indent="0">
              <a:lnSpc>
                <a:spcPct val="80000"/>
              </a:lnSpc>
              <a:buNone/>
            </a:pPr>
            <a:endParaRPr lang="en-US" sz="1600" dirty="0" smtClean="0">
              <a:latin typeface="Calibri" pitchFamily="34" charset="0"/>
              <a:cs typeface="Calibri" pitchFamily="34" charset="0"/>
            </a:endParaRPr>
          </a:p>
          <a:p>
            <a:pPr marL="0" indent="0">
              <a:buNone/>
            </a:pPr>
            <a:endParaRPr lang="en-US" sz="1600" dirty="0"/>
          </a:p>
        </p:txBody>
      </p:sp>
      <p:sp>
        <p:nvSpPr>
          <p:cNvPr id="9" name="Content Placeholder 8"/>
          <p:cNvSpPr>
            <a:spLocks noGrp="1"/>
          </p:cNvSpPr>
          <p:nvPr>
            <p:ph sz="quarter" idx="4"/>
          </p:nvPr>
        </p:nvSpPr>
        <p:spPr>
          <a:xfrm>
            <a:off x="4648200" y="1752600"/>
            <a:ext cx="4041775" cy="3048000"/>
          </a:xfrm>
        </p:spPr>
        <p:txBody>
          <a:bodyPr>
            <a:normAutofit/>
          </a:bodyPr>
          <a:lstStyle/>
          <a:p>
            <a:pPr>
              <a:lnSpc>
                <a:spcPct val="80000"/>
              </a:lnSpc>
              <a:buFont typeface="Wingdings" pitchFamily="2" charset="2"/>
              <a:buChar char="v"/>
            </a:pPr>
            <a:r>
              <a:rPr lang="en-US" sz="2100" dirty="0" smtClean="0">
                <a:latin typeface="Calibri" pitchFamily="34" charset="0"/>
                <a:cs typeface="Calibri" pitchFamily="34" charset="0"/>
              </a:rPr>
              <a:t>How am I living the qualities to become the one God has called me to be? </a:t>
            </a:r>
          </a:p>
          <a:p>
            <a:pPr>
              <a:lnSpc>
                <a:spcPct val="80000"/>
              </a:lnSpc>
              <a:buFont typeface="Wingdings" pitchFamily="2" charset="2"/>
              <a:buChar char="v"/>
            </a:pPr>
            <a:r>
              <a:rPr lang="en-US" sz="2100" dirty="0" smtClean="0">
                <a:latin typeface="Calibri" pitchFamily="34" charset="0"/>
                <a:cs typeface="Calibri" pitchFamily="34" charset="0"/>
              </a:rPr>
              <a:t>How has pleasure, as well as pain, become a pathway to discover my passion, and unique purpose? </a:t>
            </a:r>
          </a:p>
          <a:p>
            <a:pPr>
              <a:lnSpc>
                <a:spcPct val="80000"/>
              </a:lnSpc>
              <a:buFont typeface="Wingdings" pitchFamily="2" charset="2"/>
              <a:buChar char="v"/>
            </a:pPr>
            <a:r>
              <a:rPr lang="en-US" sz="2100" dirty="0" smtClean="0">
                <a:latin typeface="Calibri" pitchFamily="34" charset="0"/>
                <a:cs typeface="Calibri" pitchFamily="34" charset="0"/>
              </a:rPr>
              <a:t>In what ways does my personal mission support a larger purpose to make a positive difference in the world?</a:t>
            </a:r>
          </a:p>
          <a:p>
            <a:pPr>
              <a:buNone/>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800600" y="4648200"/>
            <a:ext cx="40386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953000" y="5029200"/>
            <a:ext cx="3505200" cy="1446550"/>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will write out my mission statement. One step I will take to live my purpose more fully is: ____________</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23 , February 21: </a:t>
            </a:r>
            <a:r>
              <a:rPr lang="en-US" sz="3200" b="1" u="sng" dirty="0" smtClean="0"/>
              <a:t>I PRAY</a:t>
            </a:r>
            <a:endParaRPr lang="en-US" sz="3200" dirty="0"/>
          </a:p>
        </p:txBody>
      </p:sp>
      <p:sp>
        <p:nvSpPr>
          <p:cNvPr id="6" name="Text Placeholder 5"/>
          <p:cNvSpPr>
            <a:spLocks noGrp="1"/>
          </p:cNvSpPr>
          <p:nvPr>
            <p:ph type="body" idx="1"/>
          </p:nvPr>
        </p:nvSpPr>
        <p:spPr>
          <a:xfrm>
            <a:off x="457200" y="1143000"/>
            <a:ext cx="4191000" cy="1295400"/>
          </a:xfrm>
          <a:solidFill>
            <a:schemeClr val="bg1">
              <a:lumMod val="85000"/>
            </a:schemeClr>
          </a:solidFill>
        </p:spPr>
        <p:txBody>
          <a:bodyPr>
            <a:noAutofit/>
          </a:bodyPr>
          <a:lstStyle/>
          <a:p>
            <a:pPr algn="ctr"/>
            <a:r>
              <a:rPr lang="en-US" sz="1800" i="1" dirty="0" smtClean="0">
                <a:latin typeface="Calibri" pitchFamily="34" charset="0"/>
                <a:cs typeface="Calibri" pitchFamily="34" charset="0"/>
              </a:rPr>
              <a:t>“Time for reflection is for me a lifesaver; it is not just a nice thing to do if you have the time. It is the only way you can survive.”                    </a:t>
            </a:r>
            <a:r>
              <a:rPr lang="en-US" sz="1800" dirty="0" smtClean="0">
                <a:latin typeface="Calibri" pitchFamily="34" charset="0"/>
                <a:cs typeface="Calibri" pitchFamily="34" charset="0"/>
              </a:rPr>
              <a:t>Margaret J. Wheatley,                            Author &amp; Leadership Consultant</a:t>
            </a:r>
            <a:endParaRPr lang="en-US" sz="1800"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p:txBody>
          <a:bodyPr>
            <a:normAutofit fontScale="92500" lnSpcReduction="10000"/>
          </a:bodyPr>
          <a:lstStyle/>
          <a:p>
            <a:pPr marL="0" indent="0">
              <a:lnSpc>
                <a:spcPct val="80000"/>
              </a:lnSpc>
              <a:buNone/>
            </a:pPr>
            <a:r>
              <a:rPr lang="en-US" sz="2400" dirty="0" smtClean="0">
                <a:latin typeface="Calibri" pitchFamily="34" charset="0"/>
                <a:cs typeface="Calibri" pitchFamily="34" charset="0"/>
              </a:rPr>
              <a:t>I feel more centered when I take time for daily prayer and reflection. Sometimes,  when I am really busy, I am tempted to give God a “rain check” with a promise for future quiet time.</a:t>
            </a:r>
          </a:p>
          <a:p>
            <a:pPr marL="0" indent="0">
              <a:lnSpc>
                <a:spcPct val="80000"/>
              </a:lnSpc>
              <a:buNone/>
            </a:pPr>
            <a:endParaRPr lang="en-US" sz="8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The days I have done this, I notice being off-kilter during the day.  Things don’t go as smoothly, and I do not handle situations as gracefully as I would like.  </a:t>
            </a:r>
          </a:p>
          <a:p>
            <a:pPr marL="0" indent="0">
              <a:lnSpc>
                <a:spcPct val="80000"/>
              </a:lnSpc>
              <a:buNone/>
            </a:pPr>
            <a:endParaRPr lang="en-US" sz="8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In a 24/7 world, unless I  carve out regular times for prayer and reflection, they will not  happen.</a:t>
            </a:r>
          </a:p>
          <a:p>
            <a:pPr>
              <a:buNone/>
            </a:pPr>
            <a:endParaRPr lang="en-US" dirty="0"/>
          </a:p>
        </p:txBody>
      </p:sp>
      <p:sp>
        <p:nvSpPr>
          <p:cNvPr id="9" name="Content Placeholder 8"/>
          <p:cNvSpPr>
            <a:spLocks noGrp="1"/>
          </p:cNvSpPr>
          <p:nvPr>
            <p:ph sz="quarter" idx="4"/>
          </p:nvPr>
        </p:nvSpPr>
        <p:spPr>
          <a:xfrm>
            <a:off x="4648200" y="1752600"/>
            <a:ext cx="4041775" cy="2743200"/>
          </a:xfrm>
        </p:spPr>
        <p:txBody>
          <a:bodyPr>
            <a:normAutofit/>
          </a:bodyPr>
          <a:lstStyle/>
          <a:p>
            <a:pPr>
              <a:lnSpc>
                <a:spcPct val="80000"/>
              </a:lnSpc>
              <a:buFont typeface="Wingdings" pitchFamily="2" charset="2"/>
              <a:buChar char="v"/>
            </a:pPr>
            <a:r>
              <a:rPr lang="en-US" dirty="0" smtClean="0">
                <a:latin typeface="Calibri" pitchFamily="34" charset="0"/>
                <a:cs typeface="Calibri" pitchFamily="34" charset="0"/>
              </a:rPr>
              <a:t>What keeps me so addicted to busyness that I neglect to pause and take time to pray?</a:t>
            </a:r>
          </a:p>
          <a:p>
            <a:pPr>
              <a:lnSpc>
                <a:spcPct val="80000"/>
              </a:lnSpc>
              <a:buFont typeface="Wingdings" pitchFamily="2" charset="2"/>
              <a:buChar char="v"/>
            </a:pPr>
            <a:endParaRPr lang="en-US" sz="800" dirty="0" smtClean="0">
              <a:latin typeface="Calibri" pitchFamily="34" charset="0"/>
              <a:cs typeface="Calibri" pitchFamily="34" charset="0"/>
            </a:endParaRPr>
          </a:p>
          <a:p>
            <a:pPr>
              <a:lnSpc>
                <a:spcPct val="80000"/>
              </a:lnSpc>
              <a:buFont typeface="Wingdings" pitchFamily="2" charset="2"/>
              <a:buChar char="v"/>
            </a:pPr>
            <a:r>
              <a:rPr lang="en-US" dirty="0" smtClean="0">
                <a:latin typeface="Calibri" pitchFamily="34" charset="0"/>
                <a:cs typeface="Calibri" pitchFamily="34" charset="0"/>
              </a:rPr>
              <a:t>What encourages me to set aside time for daily reflection?</a:t>
            </a:r>
          </a:p>
          <a:p>
            <a:pPr>
              <a:lnSpc>
                <a:spcPct val="80000"/>
              </a:lnSpc>
              <a:buNone/>
            </a:pPr>
            <a:endParaRPr lang="en-US" sz="800" dirty="0" smtClean="0">
              <a:latin typeface="Calibri" pitchFamily="34" charset="0"/>
              <a:cs typeface="Calibri" pitchFamily="34" charset="0"/>
            </a:endParaRPr>
          </a:p>
          <a:p>
            <a:pPr>
              <a:lnSpc>
                <a:spcPct val="80000"/>
              </a:lnSpc>
              <a:buFont typeface="Wingdings" pitchFamily="2" charset="2"/>
              <a:buChar char="v"/>
            </a:pPr>
            <a:r>
              <a:rPr lang="en-US" dirty="0" smtClean="0">
                <a:latin typeface="Calibri" pitchFamily="34" charset="0"/>
                <a:cs typeface="Calibri" pitchFamily="34" charset="0"/>
              </a:rPr>
              <a:t>How could I “pray without ceasing” throughout the day?</a:t>
            </a:r>
          </a:p>
          <a:p>
            <a:pPr>
              <a:lnSpc>
                <a:spcPct val="80000"/>
              </a:lnSpc>
              <a:buFont typeface="Wingdings" pitchFamily="2" charset="2"/>
              <a:buChar char="v"/>
            </a:pPr>
            <a:endParaRPr lang="en-US" sz="24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1910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648200" y="5334000"/>
            <a:ext cx="3505200" cy="369332"/>
          </a:xfrm>
          <a:prstGeom prst="rect">
            <a:avLst/>
          </a:prstGeom>
          <a:noFill/>
        </p:spPr>
        <p:txBody>
          <a:bodyPr wrap="square" rtlCol="0">
            <a:spAutoFit/>
          </a:bodyPr>
          <a:lstStyle/>
          <a:p>
            <a:endParaRPr lang="en-US" dirty="0"/>
          </a:p>
        </p:txBody>
      </p:sp>
      <p:sp>
        <p:nvSpPr>
          <p:cNvPr id="12" name="TextBox 11"/>
          <p:cNvSpPr txBox="1"/>
          <p:nvPr/>
        </p:nvSpPr>
        <p:spPr>
          <a:xfrm>
            <a:off x="4724400" y="4572000"/>
            <a:ext cx="3810000" cy="1446550"/>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begin and end my day with prayer. I pray daily for world peace and to become a more effective peacemaker.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24 , February 22: </a:t>
            </a:r>
            <a:r>
              <a:rPr lang="en-US" sz="3200" b="1" u="sng" dirty="0" smtClean="0"/>
              <a:t>I SUPPORT HARMONY</a:t>
            </a:r>
            <a:endParaRPr lang="en-US" sz="3200" dirty="0"/>
          </a:p>
        </p:txBody>
      </p:sp>
      <p:sp>
        <p:nvSpPr>
          <p:cNvPr id="6" name="Text Placeholder 5"/>
          <p:cNvSpPr>
            <a:spLocks noGrp="1"/>
          </p:cNvSpPr>
          <p:nvPr>
            <p:ph type="body" idx="1"/>
          </p:nvPr>
        </p:nvSpPr>
        <p:spPr>
          <a:xfrm>
            <a:off x="457200" y="1295400"/>
            <a:ext cx="4114800" cy="838200"/>
          </a:xfrm>
          <a:solidFill>
            <a:schemeClr val="bg1">
              <a:lumMod val="85000"/>
            </a:schemeClr>
          </a:solidFill>
        </p:spPr>
        <p:txBody>
          <a:bodyPr anchor="t">
            <a:noAutofit/>
          </a:bodyPr>
          <a:lstStyle/>
          <a:p>
            <a:r>
              <a:rPr lang="en-US" sz="1800" i="1" dirty="0" smtClean="0">
                <a:latin typeface="Calibri" pitchFamily="34" charset="0"/>
                <a:cs typeface="Calibri" pitchFamily="34" charset="0"/>
              </a:rPr>
              <a:t>“Out beyond ideas of wrongdoing, and </a:t>
            </a:r>
            <a:r>
              <a:rPr lang="en-US" sz="1800" i="1" dirty="0" err="1" smtClean="0">
                <a:latin typeface="Calibri" pitchFamily="34" charset="0"/>
                <a:cs typeface="Calibri" pitchFamily="34" charset="0"/>
              </a:rPr>
              <a:t>rightdoing</a:t>
            </a:r>
            <a:r>
              <a:rPr lang="en-US" sz="1800" i="1" dirty="0" smtClean="0">
                <a:latin typeface="Calibri" pitchFamily="34" charset="0"/>
                <a:cs typeface="Calibri" pitchFamily="34" charset="0"/>
              </a:rPr>
              <a:t>, there is a field. I will meet you there.”         </a:t>
            </a:r>
            <a:r>
              <a:rPr lang="en-US" sz="1800" dirty="0" err="1" smtClean="0">
                <a:latin typeface="Calibri" pitchFamily="34" charset="0"/>
                <a:cs typeface="Calibri" pitchFamily="34" charset="0"/>
              </a:rPr>
              <a:t>Rumi</a:t>
            </a:r>
            <a:r>
              <a:rPr lang="en-US" sz="1800" dirty="0" smtClean="0">
                <a:latin typeface="Calibri" pitchFamily="34" charset="0"/>
                <a:cs typeface="Calibri" pitchFamily="34" charset="0"/>
              </a:rPr>
              <a:t>, 17</a:t>
            </a:r>
            <a:r>
              <a:rPr lang="en-US" sz="1800" baseline="30000" dirty="0" smtClean="0">
                <a:latin typeface="Calibri" pitchFamily="34" charset="0"/>
                <a:cs typeface="Calibri" pitchFamily="34" charset="0"/>
              </a:rPr>
              <a:t>th</a:t>
            </a:r>
            <a:r>
              <a:rPr lang="en-US" sz="1800" dirty="0" smtClean="0">
                <a:latin typeface="Calibri" pitchFamily="34" charset="0"/>
                <a:cs typeface="Calibri" pitchFamily="34" charset="0"/>
              </a:rPr>
              <a:t> Century Sufi Poet</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09800"/>
            <a:ext cx="4114800" cy="3998120"/>
          </a:xfrm>
        </p:spPr>
        <p:txBody>
          <a:bodyPr>
            <a:noAutofit/>
          </a:bodyPr>
          <a:lstStyle/>
          <a:p>
            <a:pPr marL="0" indent="0">
              <a:lnSpc>
                <a:spcPct val="80000"/>
              </a:lnSpc>
              <a:buNone/>
            </a:pPr>
            <a:r>
              <a:rPr lang="en-US" sz="2100" dirty="0" smtClean="0">
                <a:latin typeface="Calibri" pitchFamily="34" charset="0"/>
                <a:cs typeface="Calibri" pitchFamily="34" charset="0"/>
              </a:rPr>
              <a:t>Increasing harmonious relationships includes meeting the underlying needs that often fuel behavior. Relationship expert, John </a:t>
            </a:r>
            <a:r>
              <a:rPr lang="en-US" sz="2100" dirty="0" err="1" smtClean="0">
                <a:latin typeface="Calibri" pitchFamily="34" charset="0"/>
                <a:cs typeface="Calibri" pitchFamily="34" charset="0"/>
              </a:rPr>
              <a:t>Gottman</a:t>
            </a:r>
            <a:r>
              <a:rPr lang="en-US" sz="2100" dirty="0" smtClean="0">
                <a:latin typeface="Calibri" pitchFamily="34" charset="0"/>
                <a:cs typeface="Calibri" pitchFamily="34" charset="0"/>
              </a:rPr>
              <a:t>, Ph.D., shares these four specific tips to strengthen harmony:</a:t>
            </a:r>
          </a:p>
          <a:p>
            <a:pPr marL="457200" indent="-457200">
              <a:lnSpc>
                <a:spcPct val="80000"/>
              </a:lnSpc>
              <a:buFont typeface="+mj-lt"/>
              <a:buAutoNum type="arabicPeriod"/>
            </a:pPr>
            <a:r>
              <a:rPr lang="en-US" dirty="0" smtClean="0">
                <a:latin typeface="Calibri" pitchFamily="34" charset="0"/>
                <a:cs typeface="Calibri" pitchFamily="34" charset="0"/>
              </a:rPr>
              <a:t>Stop complaining.</a:t>
            </a:r>
          </a:p>
          <a:p>
            <a:pPr marL="457200" indent="-457200">
              <a:lnSpc>
                <a:spcPct val="80000"/>
              </a:lnSpc>
              <a:buFont typeface="+mj-lt"/>
              <a:buAutoNum type="arabicPeriod"/>
            </a:pPr>
            <a:r>
              <a:rPr lang="en-US" dirty="0" smtClean="0">
                <a:latin typeface="Calibri" pitchFamily="34" charset="0"/>
                <a:cs typeface="Calibri" pitchFamily="34" charset="0"/>
              </a:rPr>
              <a:t>Turn criticisms around to become concrete requests.</a:t>
            </a:r>
          </a:p>
          <a:p>
            <a:pPr marL="457200" indent="-457200">
              <a:lnSpc>
                <a:spcPct val="80000"/>
              </a:lnSpc>
              <a:buFont typeface="+mj-lt"/>
              <a:buAutoNum type="arabicPeriod"/>
            </a:pPr>
            <a:r>
              <a:rPr lang="en-US" dirty="0" smtClean="0">
                <a:latin typeface="Calibri" pitchFamily="34" charset="0"/>
                <a:cs typeface="Calibri" pitchFamily="34" charset="0"/>
              </a:rPr>
              <a:t>Show respect verbally and non-verbally, rather than contempt.</a:t>
            </a:r>
          </a:p>
          <a:p>
            <a:pPr marL="457200" indent="-457200">
              <a:lnSpc>
                <a:spcPct val="80000"/>
              </a:lnSpc>
              <a:buFont typeface="+mj-lt"/>
              <a:buAutoNum type="arabicPeriod"/>
            </a:pPr>
            <a:r>
              <a:rPr lang="en-US" dirty="0" smtClean="0">
                <a:latin typeface="Calibri" pitchFamily="34" charset="0"/>
                <a:cs typeface="Calibri" pitchFamily="34" charset="0"/>
              </a:rPr>
              <a:t>Share what is going on, instead of stonewalling feelings</a:t>
            </a:r>
            <a:r>
              <a:rPr lang="en-US" sz="2100" dirty="0" smtClean="0">
                <a:latin typeface="Calibri" pitchFamily="34" charset="0"/>
                <a:cs typeface="Calibri" pitchFamily="34" charset="0"/>
              </a:rPr>
              <a:t>. </a:t>
            </a:r>
          </a:p>
          <a:p>
            <a:pPr marL="457200" indent="-457200">
              <a:lnSpc>
                <a:spcPct val="80000"/>
              </a:lnSpc>
              <a:buFont typeface="+mj-lt"/>
              <a:buAutoNum type="arabicPeriod"/>
            </a:pPr>
            <a:endParaRPr lang="en-US" sz="2000" dirty="0" smtClean="0">
              <a:latin typeface="Calibri" pitchFamily="34" charset="0"/>
              <a:cs typeface="Calibri" pitchFamily="34" charset="0"/>
            </a:endParaRPr>
          </a:p>
          <a:p>
            <a:pPr marL="457200" indent="-457200">
              <a:lnSpc>
                <a:spcPct val="80000"/>
              </a:lnSpc>
              <a:buFont typeface="+mj-lt"/>
              <a:buAutoNum type="arabicPeriod"/>
            </a:pPr>
            <a:endParaRPr lang="en-US" sz="2000" dirty="0" smtClean="0">
              <a:latin typeface="Calibri" pitchFamily="34" charset="0"/>
              <a:cs typeface="Calibri" pitchFamily="34" charset="0"/>
            </a:endParaRPr>
          </a:p>
          <a:p>
            <a:pPr marL="457200" indent="-457200">
              <a:lnSpc>
                <a:spcPct val="80000"/>
              </a:lnSpc>
              <a:buFont typeface="+mj-lt"/>
              <a:buAutoNum type="arabicPeriod"/>
            </a:pPr>
            <a:endParaRPr lang="en-US" sz="2000" dirty="0" smtClean="0">
              <a:latin typeface="Calibri" pitchFamily="34" charset="0"/>
              <a:cs typeface="Calibri" pitchFamily="34" charset="0"/>
            </a:endParaRPr>
          </a:p>
          <a:p>
            <a:pPr marL="457200" indent="-457200">
              <a:lnSpc>
                <a:spcPct val="80000"/>
              </a:lnSpc>
              <a:buFont typeface="+mj-lt"/>
              <a:buAutoNum type="arabicPeriod"/>
            </a:pPr>
            <a:endParaRPr lang="en-US" sz="2000" dirty="0" smtClean="0">
              <a:latin typeface="Calibri" pitchFamily="34" charset="0"/>
              <a:cs typeface="Calibri" pitchFamily="34" charset="0"/>
            </a:endParaRPr>
          </a:p>
        </p:txBody>
      </p:sp>
      <p:sp>
        <p:nvSpPr>
          <p:cNvPr id="9" name="Content Placeholder 8"/>
          <p:cNvSpPr>
            <a:spLocks noGrp="1"/>
          </p:cNvSpPr>
          <p:nvPr>
            <p:ph sz="quarter" idx="4"/>
          </p:nvPr>
        </p:nvSpPr>
        <p:spPr>
          <a:xfrm>
            <a:off x="4648200" y="1676400"/>
            <a:ext cx="4041775" cy="2819400"/>
          </a:xfrm>
        </p:spPr>
        <p:txBody>
          <a:bodyPr>
            <a:normAutofit fontScale="70000" lnSpcReduction="20000"/>
          </a:bodyPr>
          <a:lstStyle/>
          <a:p>
            <a:pPr>
              <a:buFont typeface="Wingdings" pitchFamily="2" charset="2"/>
              <a:buChar char="v"/>
            </a:pPr>
            <a:r>
              <a:rPr lang="en-US" sz="2900" dirty="0" smtClean="0">
                <a:latin typeface="Calibri" pitchFamily="34" charset="0"/>
                <a:cs typeface="Calibri" pitchFamily="34" charset="0"/>
              </a:rPr>
              <a:t>Which of </a:t>
            </a:r>
            <a:r>
              <a:rPr lang="en-US" sz="2900" dirty="0" err="1" smtClean="0">
                <a:latin typeface="Calibri" pitchFamily="34" charset="0"/>
                <a:cs typeface="Calibri" pitchFamily="34" charset="0"/>
              </a:rPr>
              <a:t>Gottman’s</a:t>
            </a:r>
            <a:r>
              <a:rPr lang="en-US" sz="2900" dirty="0" smtClean="0">
                <a:latin typeface="Calibri" pitchFamily="34" charset="0"/>
                <a:cs typeface="Calibri" pitchFamily="34" charset="0"/>
              </a:rPr>
              <a:t> tips would be the most helpful to increase greater harmony within my relationships?</a:t>
            </a:r>
          </a:p>
          <a:p>
            <a:pPr>
              <a:buFont typeface="Wingdings" pitchFamily="2" charset="2"/>
              <a:buChar char="v"/>
            </a:pPr>
            <a:r>
              <a:rPr lang="en-US" sz="2900" dirty="0" smtClean="0">
                <a:latin typeface="Calibri" pitchFamily="34" charset="0"/>
                <a:cs typeface="Calibri" pitchFamily="34" charset="0"/>
              </a:rPr>
              <a:t>What would need to shift to stop complaints, criticisms or contempt?</a:t>
            </a:r>
          </a:p>
          <a:p>
            <a:pPr>
              <a:buFont typeface="Wingdings" pitchFamily="2" charset="2"/>
              <a:buChar char="v"/>
            </a:pPr>
            <a:r>
              <a:rPr lang="en-US" sz="2900" dirty="0" smtClean="0">
                <a:latin typeface="Calibri" pitchFamily="34" charset="0"/>
                <a:cs typeface="Calibri" pitchFamily="34" charset="0"/>
              </a:rPr>
              <a:t>How will I get beyond the “wrongdoing” to meet others in a more harmonious field?</a:t>
            </a:r>
            <a:endParaRPr lang="en-US" dirty="0"/>
          </a:p>
        </p:txBody>
      </p:sp>
      <p:sp>
        <p:nvSpPr>
          <p:cNvPr id="10" name="TextBox 9"/>
          <p:cNvSpPr txBox="1"/>
          <p:nvPr/>
        </p:nvSpPr>
        <p:spPr>
          <a:xfrm>
            <a:off x="4648200" y="41910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572000"/>
            <a:ext cx="3810000" cy="1785104"/>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increase inner and outer harmony by showing more respect—both verbally and non-verbally. In particular, I commit to stop criticizing: ____</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25 , February 23: </a:t>
            </a:r>
            <a:r>
              <a:rPr lang="en-US" sz="3200" b="1" u="sng" dirty="0" smtClean="0"/>
              <a:t>I AM FRIENDLY</a:t>
            </a:r>
            <a:endParaRPr lang="en-US" sz="3200" dirty="0"/>
          </a:p>
        </p:txBody>
      </p:sp>
      <p:sp>
        <p:nvSpPr>
          <p:cNvPr id="6" name="Text Placeholder 5"/>
          <p:cNvSpPr>
            <a:spLocks noGrp="1"/>
          </p:cNvSpPr>
          <p:nvPr>
            <p:ph type="body" idx="1"/>
          </p:nvPr>
        </p:nvSpPr>
        <p:spPr>
          <a:xfrm>
            <a:off x="457200" y="1295400"/>
            <a:ext cx="4038600" cy="990600"/>
          </a:xfrm>
          <a:solidFill>
            <a:schemeClr val="bg1">
              <a:lumMod val="85000"/>
            </a:schemeClr>
          </a:solidFill>
        </p:spPr>
        <p:txBody>
          <a:bodyPr>
            <a:noAutofit/>
          </a:bodyPr>
          <a:lstStyle/>
          <a:p>
            <a:pPr algn="ctr"/>
            <a:r>
              <a:rPr lang="en-US" sz="1800" i="1" dirty="0" smtClean="0">
                <a:latin typeface="Calibri" pitchFamily="34" charset="0"/>
                <a:cs typeface="Calibri" pitchFamily="34" charset="0"/>
              </a:rPr>
              <a:t>“A friend is someone who knows the song in your heart and can sing it back to you when you have forgotten the words.”  </a:t>
            </a:r>
            <a:r>
              <a:rPr lang="en-US" sz="1800" dirty="0" smtClean="0">
                <a:latin typeface="Calibri" pitchFamily="34" charset="0"/>
                <a:cs typeface="Calibri" pitchFamily="34" charset="0"/>
              </a:rPr>
              <a:t>Unknown Author</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rmAutofit fontScale="40000" lnSpcReduction="20000"/>
          </a:bodyPr>
          <a:lstStyle/>
          <a:p>
            <a:pPr marL="0" indent="0">
              <a:buNone/>
            </a:pPr>
            <a:r>
              <a:rPr lang="en-US" sz="5500" dirty="0" smtClean="0">
                <a:latin typeface="Calibri" pitchFamily="34" charset="0"/>
                <a:cs typeface="Calibri" pitchFamily="34" charset="0"/>
              </a:rPr>
              <a:t>Strangers are possible friends I have not yet met. I will take the initiative to introduce myself to someone I do not know.</a:t>
            </a:r>
          </a:p>
          <a:p>
            <a:pPr marL="0" indent="0">
              <a:buNone/>
            </a:pPr>
            <a:endParaRPr lang="en-US" sz="800" dirty="0" smtClean="0">
              <a:latin typeface="Calibri" pitchFamily="34" charset="0"/>
              <a:cs typeface="Calibri" pitchFamily="34" charset="0"/>
            </a:endParaRPr>
          </a:p>
          <a:p>
            <a:pPr marL="0" indent="0">
              <a:buNone/>
            </a:pPr>
            <a:r>
              <a:rPr lang="en-US" sz="5500" dirty="0" smtClean="0">
                <a:latin typeface="Calibri" pitchFamily="34" charset="0"/>
                <a:cs typeface="Calibri" pitchFamily="34" charset="0"/>
              </a:rPr>
              <a:t>Rather than stay in a comfortable clique, I open my circle to include new people. I welcome them and make a point to get acquainted, as well as to help them meet others.</a:t>
            </a:r>
          </a:p>
          <a:p>
            <a:pPr marL="0" indent="0">
              <a:buNone/>
            </a:pPr>
            <a:r>
              <a:rPr lang="en-US" sz="5500" dirty="0" smtClean="0">
                <a:latin typeface="Calibri" pitchFamily="34" charset="0"/>
                <a:cs typeface="Calibri" pitchFamily="34" charset="0"/>
              </a:rPr>
              <a:t>I deepen and expand my friendships to be a mutual source of growth and support.</a:t>
            </a:r>
          </a:p>
          <a:p>
            <a:pPr>
              <a:buNone/>
            </a:pP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endParaRPr lang="en-US" sz="2400" dirty="0">
              <a:latin typeface="Calibri" pitchFamily="34" charset="0"/>
              <a:cs typeface="Calibri" pitchFamily="34" charset="0"/>
            </a:endParaRPr>
          </a:p>
        </p:txBody>
      </p:sp>
      <p:sp>
        <p:nvSpPr>
          <p:cNvPr id="9" name="Content Placeholder 8"/>
          <p:cNvSpPr>
            <a:spLocks noGrp="1"/>
          </p:cNvSpPr>
          <p:nvPr>
            <p:ph sz="quarter" idx="4"/>
          </p:nvPr>
        </p:nvSpPr>
        <p:spPr>
          <a:xfrm>
            <a:off x="4648200" y="1676400"/>
            <a:ext cx="4041775" cy="3276600"/>
          </a:xfrm>
        </p:spPr>
        <p:txBody>
          <a:bodyPr>
            <a:normAutofit/>
          </a:bodyPr>
          <a:lstStyle/>
          <a:p>
            <a:pPr>
              <a:buFont typeface="Wingdings" pitchFamily="2" charset="2"/>
              <a:buChar char="v"/>
            </a:pPr>
            <a:r>
              <a:rPr lang="en-US" sz="2200" dirty="0" smtClean="0">
                <a:latin typeface="Calibri" pitchFamily="34" charset="0"/>
                <a:cs typeface="Calibri" pitchFamily="34" charset="0"/>
              </a:rPr>
              <a:t>What helps to release my fear to make new friends?</a:t>
            </a:r>
          </a:p>
          <a:p>
            <a:pPr>
              <a:buFont typeface="Wingdings" pitchFamily="2" charset="2"/>
              <a:buChar char="v"/>
            </a:pPr>
            <a:r>
              <a:rPr lang="en-US" dirty="0" smtClean="0">
                <a:latin typeface="Calibri" pitchFamily="34" charset="0"/>
                <a:cs typeface="Calibri" pitchFamily="34" charset="0"/>
              </a:rPr>
              <a:t>How can I extend a warm and friendly spirit to those I do not know—at school, work, church or with the retail clerk?</a:t>
            </a:r>
          </a:p>
          <a:p>
            <a:pPr>
              <a:buFont typeface="Wingdings" pitchFamily="2" charset="2"/>
              <a:buChar char="v"/>
            </a:pPr>
            <a:r>
              <a:rPr lang="en-US" dirty="0" smtClean="0">
                <a:latin typeface="Calibri" pitchFamily="34" charset="0"/>
                <a:cs typeface="Calibri" pitchFamily="34" charset="0"/>
              </a:rPr>
              <a:t>In what ways will I reach out to include new people within my circle of friends?</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7244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5105400"/>
            <a:ext cx="39624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will be the first one to initiate being friendly to those around me.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26, February 24: </a:t>
            </a:r>
            <a:r>
              <a:rPr lang="en-US" sz="3200" b="1" u="sng" dirty="0" smtClean="0"/>
              <a:t>I AM RESPECTFUL</a:t>
            </a:r>
            <a:endParaRPr lang="en-US" sz="3200" dirty="0"/>
          </a:p>
        </p:txBody>
      </p:sp>
      <p:sp>
        <p:nvSpPr>
          <p:cNvPr id="6" name="Text Placeholder 5"/>
          <p:cNvSpPr>
            <a:spLocks noGrp="1"/>
          </p:cNvSpPr>
          <p:nvPr>
            <p:ph type="body" idx="1"/>
          </p:nvPr>
        </p:nvSpPr>
        <p:spPr>
          <a:xfrm>
            <a:off x="457200" y="1295400"/>
            <a:ext cx="4040188" cy="1143000"/>
          </a:xfrm>
          <a:solidFill>
            <a:schemeClr val="bg1">
              <a:lumMod val="85000"/>
            </a:schemeClr>
          </a:solidFill>
        </p:spPr>
        <p:txBody>
          <a:bodyPr anchor="t">
            <a:noAutofit/>
          </a:bodyPr>
          <a:lstStyle/>
          <a:p>
            <a:r>
              <a:rPr lang="en-US" sz="1200" i="1" dirty="0" smtClean="0"/>
              <a:t>   </a:t>
            </a:r>
            <a:r>
              <a:rPr lang="en-US" sz="1600" i="1" dirty="0" smtClean="0">
                <a:solidFill>
                  <a:schemeClr val="bg2">
                    <a:lumMod val="25000"/>
                  </a:schemeClr>
                </a:solidFill>
                <a:latin typeface="Calibri" pitchFamily="34" charset="0"/>
                <a:cs typeface="Calibri" pitchFamily="34" charset="0"/>
              </a:rPr>
              <a:t>Follow  these 3 rules from the Dalai Lama: </a:t>
            </a:r>
          </a:p>
          <a:p>
            <a:pPr marL="342900" indent="-342900">
              <a:buAutoNum type="arabicPeriod"/>
            </a:pPr>
            <a:r>
              <a:rPr lang="en-US" sz="1600" i="1" dirty="0" smtClean="0">
                <a:solidFill>
                  <a:schemeClr val="bg2">
                    <a:lumMod val="25000"/>
                  </a:schemeClr>
                </a:solidFill>
                <a:latin typeface="Calibri" pitchFamily="34" charset="0"/>
                <a:cs typeface="Calibri" pitchFamily="34" charset="0"/>
              </a:rPr>
              <a:t>“Respect yourself.</a:t>
            </a:r>
          </a:p>
          <a:p>
            <a:pPr marL="342900" indent="-342900">
              <a:buAutoNum type="arabicPeriod"/>
            </a:pPr>
            <a:r>
              <a:rPr lang="en-US" sz="1600" i="1" dirty="0" smtClean="0">
                <a:solidFill>
                  <a:schemeClr val="bg2">
                    <a:lumMod val="25000"/>
                  </a:schemeClr>
                </a:solidFill>
                <a:latin typeface="Calibri" pitchFamily="34" charset="0"/>
                <a:cs typeface="Calibri" pitchFamily="34" charset="0"/>
              </a:rPr>
              <a:t> Respect others.</a:t>
            </a:r>
          </a:p>
          <a:p>
            <a:pPr marL="342900" indent="-342900">
              <a:buAutoNum type="arabicPeriod"/>
            </a:pPr>
            <a:r>
              <a:rPr lang="en-US" sz="1600" i="1" dirty="0" smtClean="0">
                <a:solidFill>
                  <a:schemeClr val="bg2">
                    <a:lumMod val="25000"/>
                  </a:schemeClr>
                </a:solidFill>
                <a:latin typeface="Calibri" pitchFamily="34" charset="0"/>
                <a:cs typeface="Calibri" pitchFamily="34" charset="0"/>
              </a:rPr>
              <a:t>Take responsibility for all of your actions.”</a:t>
            </a:r>
          </a:p>
          <a:p>
            <a:pPr marL="228600" indent="-228600"/>
            <a:r>
              <a:rPr lang="en-US" sz="1600" dirty="0" smtClean="0">
                <a:solidFill>
                  <a:schemeClr val="bg2">
                    <a:lumMod val="25000"/>
                  </a:schemeClr>
                </a:solidFill>
                <a:latin typeface="Calibri" pitchFamily="34" charset="0"/>
                <a:cs typeface="Calibri" pitchFamily="34" charset="0"/>
              </a:rPr>
              <a:t>                                </a:t>
            </a:r>
            <a:r>
              <a:rPr lang="en-US" sz="1100" dirty="0" smtClean="0"/>
              <a:t/>
            </a:r>
            <a:br>
              <a:rPr lang="en-US" sz="1100" dirty="0" smtClean="0"/>
            </a:br>
            <a:endParaRPr lang="en-US" sz="1100" dirty="0" smtClean="0"/>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514600"/>
            <a:ext cx="4040188" cy="3845720"/>
          </a:xfrm>
        </p:spPr>
        <p:txBody>
          <a:bodyPr>
            <a:normAutofit fontScale="77500" lnSpcReduction="20000"/>
          </a:bodyPr>
          <a:lstStyle/>
          <a:p>
            <a:pPr marL="0" indent="0">
              <a:lnSpc>
                <a:spcPct val="80000"/>
              </a:lnSpc>
              <a:buNone/>
            </a:pPr>
            <a:r>
              <a:rPr lang="en-US" sz="2400" dirty="0" smtClean="0">
                <a:latin typeface="Calibri" pitchFamily="34" charset="0"/>
                <a:cs typeface="Calibri" pitchFamily="34" charset="0"/>
              </a:rPr>
              <a:t>Respect for all is the foundation for relationships. The challenge is: how do I show respect to those I dislike, disagree with, or when they do not show respect toward me?</a:t>
            </a:r>
          </a:p>
          <a:p>
            <a:pPr marL="0" indent="0">
              <a:lnSpc>
                <a:spcPct val="80000"/>
              </a:lnSpc>
              <a:buNone/>
            </a:pPr>
            <a:endParaRPr lang="en-US" sz="6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Rather than reacting harshly, I commit to responding in a respectful manner.</a:t>
            </a:r>
          </a:p>
          <a:p>
            <a:pPr marL="0" indent="0">
              <a:lnSpc>
                <a:spcPct val="80000"/>
              </a:lnSpc>
              <a:buNone/>
            </a:pPr>
            <a:endParaRPr lang="en-US" sz="600" dirty="0" smtClean="0">
              <a:latin typeface="Calibri" pitchFamily="34" charset="0"/>
              <a:cs typeface="Calibri" pitchFamily="34" charset="0"/>
            </a:endParaRPr>
          </a:p>
          <a:p>
            <a:pPr marL="0" indent="0">
              <a:lnSpc>
                <a:spcPct val="80000"/>
              </a:lnSpc>
            </a:pPr>
            <a:r>
              <a:rPr lang="en-US" sz="2400" dirty="0" smtClean="0">
                <a:latin typeface="Calibri" pitchFamily="34" charset="0"/>
                <a:cs typeface="Calibri" pitchFamily="34" charset="0"/>
              </a:rPr>
              <a:t> I listen to understand the other’s</a:t>
            </a:r>
          </a:p>
          <a:p>
            <a:pPr marL="0" indent="0">
              <a:lnSpc>
                <a:spcPct val="80000"/>
              </a:lnSpc>
              <a:buNone/>
            </a:pPr>
            <a:r>
              <a:rPr lang="en-US" sz="2400" dirty="0" smtClean="0">
                <a:latin typeface="Calibri" pitchFamily="34" charset="0"/>
                <a:cs typeface="Calibri" pitchFamily="34" charset="0"/>
              </a:rPr>
              <a:t>    perspective.</a:t>
            </a:r>
          </a:p>
          <a:p>
            <a:pPr marL="0" indent="0">
              <a:lnSpc>
                <a:spcPct val="80000"/>
              </a:lnSpc>
            </a:pPr>
            <a:r>
              <a:rPr lang="en-US" sz="2400" dirty="0" smtClean="0">
                <a:latin typeface="Calibri" pitchFamily="34" charset="0"/>
                <a:cs typeface="Calibri" pitchFamily="34" charset="0"/>
              </a:rPr>
              <a:t> I set appropriate boundaries. </a:t>
            </a:r>
          </a:p>
          <a:p>
            <a:pPr marL="0" indent="0">
              <a:lnSpc>
                <a:spcPct val="80000"/>
              </a:lnSpc>
            </a:pPr>
            <a:r>
              <a:rPr lang="en-US" sz="2400" dirty="0" smtClean="0">
                <a:latin typeface="Calibri" pitchFamily="34" charset="0"/>
                <a:cs typeface="Calibri" pitchFamily="34" charset="0"/>
              </a:rPr>
              <a:t> I talk in ways that maintain, or </a:t>
            </a:r>
          </a:p>
          <a:p>
            <a:pPr marL="0" indent="0">
              <a:lnSpc>
                <a:spcPct val="80000"/>
              </a:lnSpc>
              <a:buNone/>
            </a:pPr>
            <a:r>
              <a:rPr lang="en-US" sz="2400" dirty="0" smtClean="0">
                <a:latin typeface="Calibri" pitchFamily="34" charset="0"/>
                <a:cs typeface="Calibri" pitchFamily="34" charset="0"/>
              </a:rPr>
              <a:t>   restore, a safety zone of respect.</a:t>
            </a:r>
          </a:p>
          <a:p>
            <a:pPr marL="0" indent="0">
              <a:lnSpc>
                <a:spcPct val="80000"/>
              </a:lnSpc>
            </a:pPr>
            <a:r>
              <a:rPr lang="en-US" sz="2400" dirty="0" smtClean="0">
                <a:latin typeface="Calibri" pitchFamily="34" charset="0"/>
                <a:cs typeface="Calibri" pitchFamily="34" charset="0"/>
              </a:rPr>
              <a:t> I make amends when I have been </a:t>
            </a:r>
          </a:p>
          <a:p>
            <a:pPr marL="0" indent="0">
              <a:lnSpc>
                <a:spcPct val="80000"/>
              </a:lnSpc>
              <a:buNone/>
            </a:pPr>
            <a:r>
              <a:rPr lang="en-US" sz="2400" dirty="0" smtClean="0">
                <a:latin typeface="Calibri" pitchFamily="34" charset="0"/>
                <a:cs typeface="Calibri" pitchFamily="34" charset="0"/>
              </a:rPr>
              <a:t>   disrespectful.</a:t>
            </a:r>
          </a:p>
          <a:p>
            <a:pPr marL="0" indent="0">
              <a:lnSpc>
                <a:spcPct val="80000"/>
              </a:lnSpc>
            </a:pPr>
            <a:r>
              <a:rPr lang="en-US" sz="2400" dirty="0" smtClean="0">
                <a:latin typeface="Calibri" pitchFamily="34" charset="0"/>
                <a:cs typeface="Calibri" pitchFamily="34" charset="0"/>
              </a:rPr>
              <a:t> Instead of using an irritated tone, or </a:t>
            </a:r>
          </a:p>
          <a:p>
            <a:pPr marL="0" indent="0">
              <a:lnSpc>
                <a:spcPct val="80000"/>
              </a:lnSpc>
              <a:buNone/>
            </a:pPr>
            <a:r>
              <a:rPr lang="en-US" sz="2400" dirty="0" smtClean="0">
                <a:latin typeface="Calibri" pitchFamily="34" charset="0"/>
                <a:cs typeface="Calibri" pitchFamily="34" charset="0"/>
              </a:rPr>
              <a:t>   withdrawing in silence, I state what is</a:t>
            </a:r>
          </a:p>
          <a:p>
            <a:pPr marL="0" indent="0">
              <a:lnSpc>
                <a:spcPct val="80000"/>
              </a:lnSpc>
              <a:buNone/>
            </a:pPr>
            <a:r>
              <a:rPr lang="en-US" sz="2400" dirty="0" smtClean="0">
                <a:latin typeface="Calibri" pitchFamily="34" charset="0"/>
                <a:cs typeface="Calibri" pitchFamily="34" charset="0"/>
              </a:rPr>
              <a:t>   true for me.</a:t>
            </a:r>
          </a:p>
          <a:p>
            <a:pPr>
              <a:buNone/>
            </a:pPr>
            <a:endParaRPr lang="en-US" dirty="0"/>
          </a:p>
        </p:txBody>
      </p:sp>
      <p:sp>
        <p:nvSpPr>
          <p:cNvPr id="9" name="Content Placeholder 8"/>
          <p:cNvSpPr>
            <a:spLocks noGrp="1"/>
          </p:cNvSpPr>
          <p:nvPr>
            <p:ph sz="quarter" idx="4"/>
          </p:nvPr>
        </p:nvSpPr>
        <p:spPr>
          <a:xfrm>
            <a:off x="4648200" y="1676400"/>
            <a:ext cx="4041775" cy="3276600"/>
          </a:xfrm>
        </p:spPr>
        <p:txBody>
          <a:bodyPr>
            <a:normAutofit/>
          </a:bodyPr>
          <a:lstStyle/>
          <a:p>
            <a:pPr>
              <a:buFont typeface="Wingdings" pitchFamily="2" charset="2"/>
              <a:buChar char="v"/>
            </a:pPr>
            <a:r>
              <a:rPr lang="en-US" dirty="0" smtClean="0">
                <a:latin typeface="Calibri" pitchFamily="34" charset="0"/>
                <a:cs typeface="Calibri" pitchFamily="34" charset="0"/>
              </a:rPr>
              <a:t>How will I show more respect  toward myself?</a:t>
            </a:r>
          </a:p>
          <a:p>
            <a:pPr>
              <a:buFont typeface="Wingdings" pitchFamily="2" charset="2"/>
              <a:buChar char="v"/>
            </a:pPr>
            <a:r>
              <a:rPr lang="en-US" dirty="0" smtClean="0">
                <a:latin typeface="Calibri" pitchFamily="34" charset="0"/>
                <a:cs typeface="Calibri" pitchFamily="34" charset="0"/>
              </a:rPr>
              <a:t>What is one thing I am willing to do to show more respect towards others—particularly those I disagree with? </a:t>
            </a:r>
          </a:p>
          <a:p>
            <a:pPr>
              <a:buFont typeface="Wingdings" pitchFamily="2" charset="2"/>
              <a:buChar char="v"/>
            </a:pPr>
            <a:r>
              <a:rPr lang="en-US" dirty="0" smtClean="0">
                <a:latin typeface="Calibri" pitchFamily="34" charset="0"/>
                <a:cs typeface="Calibri" pitchFamily="34" charset="0"/>
              </a:rPr>
              <a:t>How will I restore a safety zone of respect when it has been violated?</a:t>
            </a: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724400" y="48006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800600" y="5181600"/>
            <a:ext cx="36576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will demonstrate more respect for myself and others by: _____________________.</a:t>
            </a:r>
            <a:endParaRPr lang="en-US" sz="2200" b="1" i="1" dirty="0">
              <a:solidFill>
                <a:schemeClr val="bg2">
                  <a:lumMod val="2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27, February 25: </a:t>
            </a:r>
            <a:r>
              <a:rPr lang="en-US" sz="3200" b="1" u="sng" dirty="0" smtClean="0"/>
              <a:t>I AM GENEROUS</a:t>
            </a:r>
            <a:endParaRPr lang="en-US" sz="3200" dirty="0"/>
          </a:p>
        </p:txBody>
      </p:sp>
      <p:sp>
        <p:nvSpPr>
          <p:cNvPr id="6" name="Text Placeholder 5"/>
          <p:cNvSpPr>
            <a:spLocks noGrp="1"/>
          </p:cNvSpPr>
          <p:nvPr>
            <p:ph type="body" idx="1"/>
          </p:nvPr>
        </p:nvSpPr>
        <p:spPr>
          <a:xfrm>
            <a:off x="457200" y="1295400"/>
            <a:ext cx="4040188" cy="914400"/>
          </a:xfrm>
          <a:solidFill>
            <a:schemeClr val="bg1">
              <a:lumMod val="85000"/>
            </a:schemeClr>
          </a:solidFill>
        </p:spPr>
        <p:txBody>
          <a:bodyPr anchor="t">
            <a:noAutofit/>
          </a:bodyPr>
          <a:lstStyle/>
          <a:p>
            <a:pPr algn="ctr"/>
            <a:r>
              <a:rPr lang="en-US" sz="1800" i="1" dirty="0" smtClean="0">
                <a:latin typeface="Calibri" pitchFamily="34" charset="0"/>
                <a:cs typeface="Calibri" pitchFamily="34" charset="0"/>
              </a:rPr>
              <a:t>“There are enough resources in the world to meet everyone’s need, but not enough for everyone’s greed.”   </a:t>
            </a:r>
            <a:r>
              <a:rPr lang="en-US" sz="1800" dirty="0" smtClean="0">
                <a:latin typeface="Calibri" pitchFamily="34" charset="0"/>
                <a:cs typeface="Calibri" pitchFamily="34" charset="0"/>
              </a:rPr>
              <a:t>Mahatma Gandhi</a:t>
            </a:r>
          </a:p>
          <a:p>
            <a:pPr algn="ctr"/>
            <a:endParaRPr lang="en-US" sz="1800" dirty="0" smtClean="0"/>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Autofit/>
          </a:bodyPr>
          <a:lstStyle/>
          <a:p>
            <a:pPr marL="0" indent="0">
              <a:lnSpc>
                <a:spcPct val="90000"/>
              </a:lnSpc>
              <a:buNone/>
            </a:pPr>
            <a:r>
              <a:rPr lang="en-US" dirty="0" smtClean="0">
                <a:latin typeface="Calibri" pitchFamily="34" charset="0"/>
                <a:cs typeface="Calibri" pitchFamily="34" charset="0"/>
              </a:rPr>
              <a:t>Most spiritual traditions promote being generous to share time, money and other resources with those in need. </a:t>
            </a:r>
          </a:p>
          <a:p>
            <a:pPr marL="0" indent="0">
              <a:lnSpc>
                <a:spcPct val="90000"/>
              </a:lnSpc>
              <a:buNone/>
            </a:pPr>
            <a:r>
              <a:rPr lang="en-US" dirty="0" smtClean="0">
                <a:latin typeface="Calibri" pitchFamily="34" charset="0"/>
                <a:cs typeface="Calibri" pitchFamily="34" charset="0"/>
              </a:rPr>
              <a:t>True generosity is a gift without strings attached. I give freely because it increases my well-being to give abundantly.</a:t>
            </a:r>
          </a:p>
          <a:p>
            <a:pPr marL="0" indent="0">
              <a:lnSpc>
                <a:spcPct val="90000"/>
              </a:lnSpc>
              <a:buNone/>
            </a:pPr>
            <a:r>
              <a:rPr lang="en-US" dirty="0" smtClean="0">
                <a:latin typeface="Calibri" pitchFamily="34" charset="0"/>
                <a:cs typeface="Calibri" pitchFamily="34" charset="0"/>
              </a:rPr>
              <a:t>Since we are all God’s children, I am called to be generous with my  most vulnerable brothers and sisters– both locally and internationally.</a:t>
            </a:r>
          </a:p>
        </p:txBody>
      </p:sp>
      <p:sp>
        <p:nvSpPr>
          <p:cNvPr id="9" name="Content Placeholder 8"/>
          <p:cNvSpPr>
            <a:spLocks noGrp="1"/>
          </p:cNvSpPr>
          <p:nvPr>
            <p:ph sz="quarter" idx="4"/>
          </p:nvPr>
        </p:nvSpPr>
        <p:spPr>
          <a:xfrm>
            <a:off x="4648200" y="1752600"/>
            <a:ext cx="4041775" cy="3048000"/>
          </a:xfrm>
        </p:spPr>
        <p:txBody>
          <a:bodyPr>
            <a:normAutofit lnSpcReduction="10000"/>
          </a:bodyPr>
          <a:lstStyle/>
          <a:p>
            <a:pPr marL="0" indent="0">
              <a:lnSpc>
                <a:spcPct val="90000"/>
              </a:lnSpc>
              <a:buFont typeface="Wingdings" pitchFamily="2" charset="2"/>
              <a:buChar char="v"/>
            </a:pPr>
            <a:r>
              <a:rPr lang="en-US" dirty="0" smtClean="0">
                <a:latin typeface="Calibri" pitchFamily="34" charset="0"/>
                <a:cs typeface="Calibri" pitchFamily="34" charset="0"/>
              </a:rPr>
              <a:t>When do I observe being  attached to my possessions, time or energy or feel reluctant to be generous? </a:t>
            </a:r>
          </a:p>
          <a:p>
            <a:pPr marL="0" indent="0">
              <a:lnSpc>
                <a:spcPct val="90000"/>
              </a:lnSpc>
              <a:buFont typeface="Wingdings" pitchFamily="2" charset="2"/>
              <a:buChar char="v"/>
            </a:pPr>
            <a:r>
              <a:rPr lang="en-US" dirty="0" smtClean="0">
                <a:latin typeface="Calibri" pitchFamily="34" charset="0"/>
                <a:cs typeface="Calibri" pitchFamily="34" charset="0"/>
              </a:rPr>
              <a:t>In what ways do I notice Spirit nudging me to consistently share, or tithe, whatever I have with others?</a:t>
            </a:r>
          </a:p>
          <a:p>
            <a:pPr marL="0" indent="0">
              <a:lnSpc>
                <a:spcPct val="90000"/>
              </a:lnSpc>
              <a:buFont typeface="Wingdings" pitchFamily="2" charset="2"/>
              <a:buChar char="v"/>
            </a:pPr>
            <a:r>
              <a:rPr lang="en-US" dirty="0" smtClean="0">
                <a:latin typeface="Calibri" pitchFamily="34" charset="0"/>
                <a:cs typeface="Calibri" pitchFamily="34" charset="0"/>
              </a:rPr>
              <a:t>How does being generous increase my well-being?</a:t>
            </a:r>
          </a:p>
          <a:p>
            <a:pPr marL="0" indent="0">
              <a:lnSpc>
                <a:spcPct val="90000"/>
              </a:lnSpc>
              <a:buFont typeface="Wingdings" pitchFamily="2" charset="2"/>
              <a:buChar char="v"/>
            </a:pPr>
            <a:endParaRPr lang="en-US" dirty="0" smtClean="0">
              <a:latin typeface="Calibri" pitchFamily="34" charset="0"/>
              <a:cs typeface="Calibri" pitchFamily="34" charset="0"/>
            </a:endParaRPr>
          </a:p>
          <a:p>
            <a:pPr marL="0" indent="0">
              <a:lnSpc>
                <a:spcPct val="90000"/>
              </a:lnSpc>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724400" y="46482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724400" y="4953000"/>
            <a:ext cx="3810000" cy="1446550"/>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commit to a regular practice of  being generous with my time, money and resources with others by:_____________</a:t>
            </a:r>
            <a:r>
              <a:rPr lang="en-US" sz="2000" i="1" dirty="0" smtClean="0">
                <a:latin typeface="Calibri" pitchFamily="34" charset="0"/>
                <a:cs typeface="Calibri"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1, January 30: </a:t>
            </a:r>
            <a:r>
              <a:rPr lang="en-US" sz="3200" b="1" u="sng" dirty="0" smtClean="0"/>
              <a:t>I AM COURAGEOUS</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pPr algn="ctr"/>
            <a:r>
              <a:rPr lang="en-US" sz="1800" i="1" dirty="0" smtClean="0">
                <a:latin typeface="Calibri" pitchFamily="34" charset="0"/>
                <a:cs typeface="Calibri" pitchFamily="34" charset="0"/>
              </a:rPr>
              <a:t>“Be the change </a:t>
            </a:r>
          </a:p>
          <a:p>
            <a:pPr algn="ctr"/>
            <a:r>
              <a:rPr lang="en-US" sz="1800" i="1" dirty="0" smtClean="0">
                <a:latin typeface="Calibri" pitchFamily="34" charset="0"/>
                <a:cs typeface="Calibri" pitchFamily="34" charset="0"/>
              </a:rPr>
              <a:t>you wish to see in the world.”</a:t>
            </a:r>
          </a:p>
          <a:p>
            <a:pPr algn="ctr"/>
            <a:r>
              <a:rPr lang="en-US" sz="1800" dirty="0" smtClean="0">
                <a:latin typeface="Calibri" pitchFamily="34" charset="0"/>
                <a:cs typeface="Calibri" pitchFamily="34" charset="0"/>
              </a:rPr>
              <a:t>Mahatma Gandhi</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fontScale="92500" lnSpcReduction="20000"/>
          </a:bodyPr>
          <a:lstStyle/>
          <a:p>
            <a:pPr marL="0" indent="0">
              <a:buNone/>
            </a:pPr>
            <a:r>
              <a:rPr lang="en-US" sz="2400" dirty="0" smtClean="0">
                <a:latin typeface="Calibri" pitchFamily="34" charset="0"/>
                <a:cs typeface="Calibri" pitchFamily="34" charset="0"/>
              </a:rPr>
              <a:t>The word “courage” means full of heart and spirit. When I take a deep breath and relax my body, I tap into an inner courage. My heart opens to trust an inner wisdom and to release my fears.</a:t>
            </a:r>
          </a:p>
          <a:p>
            <a:pPr marL="0" indent="0">
              <a:buNone/>
            </a:pPr>
            <a:endParaRPr lang="en-US" sz="900" dirty="0" smtClean="0">
              <a:latin typeface="Calibri" pitchFamily="34" charset="0"/>
              <a:cs typeface="Calibri" pitchFamily="34" charset="0"/>
            </a:endParaRPr>
          </a:p>
          <a:p>
            <a:pPr marL="3175" indent="-3175">
              <a:buNone/>
            </a:pPr>
            <a:r>
              <a:rPr lang="en-US" sz="2400" dirty="0" smtClean="0">
                <a:latin typeface="Calibri" pitchFamily="34" charset="0"/>
                <a:cs typeface="Calibri" pitchFamily="34" charset="0"/>
              </a:rPr>
              <a:t>Gestalt psychotherapist Fritz </a:t>
            </a:r>
            <a:r>
              <a:rPr lang="en-US" sz="2400" dirty="0" err="1" smtClean="0">
                <a:latin typeface="Calibri" pitchFamily="34" charset="0"/>
                <a:cs typeface="Calibri" pitchFamily="34" charset="0"/>
              </a:rPr>
              <a:t>Perls</a:t>
            </a:r>
            <a:r>
              <a:rPr lang="en-US" sz="2400" dirty="0" smtClean="0">
                <a:latin typeface="Calibri" pitchFamily="34" charset="0"/>
                <a:cs typeface="Calibri" pitchFamily="34" charset="0"/>
              </a:rPr>
              <a:t> explained: </a:t>
            </a:r>
            <a:r>
              <a:rPr lang="en-US" sz="2400" b="1" i="1" dirty="0" smtClean="0">
                <a:latin typeface="Calibri" pitchFamily="34" charset="0"/>
                <a:cs typeface="Calibri" pitchFamily="34" charset="0"/>
              </a:rPr>
              <a:t>“</a:t>
            </a:r>
            <a:r>
              <a:rPr lang="en-US" sz="2400" i="1" dirty="0" smtClean="0">
                <a:latin typeface="Calibri" pitchFamily="34" charset="0"/>
                <a:cs typeface="Calibri" pitchFamily="34" charset="0"/>
              </a:rPr>
              <a:t>Fear is excitement without the breath.” </a:t>
            </a:r>
            <a:r>
              <a:rPr lang="en-US" sz="2400" dirty="0" smtClean="0">
                <a:latin typeface="Calibri" pitchFamily="34" charset="0"/>
                <a:cs typeface="Calibri" pitchFamily="34" charset="0"/>
              </a:rPr>
              <a:t>Breathing deeply transforms fear and unleashes new possibilities.</a:t>
            </a:r>
            <a:r>
              <a:rPr lang="en-US" sz="2400" b="1" dirty="0" smtClean="0">
                <a:latin typeface="Calibri" pitchFamily="34" charset="0"/>
                <a:cs typeface="Calibri" pitchFamily="34" charset="0"/>
              </a:rPr>
              <a:t> </a:t>
            </a:r>
          </a:p>
          <a:p>
            <a:pPr marL="3175" indent="-3175">
              <a:buNone/>
            </a:pPr>
            <a:endParaRPr lang="en-US" sz="900" b="1" dirty="0" smtClean="0">
              <a:latin typeface="Calibri" pitchFamily="34" charset="0"/>
              <a:cs typeface="Calibri" pitchFamily="34" charset="0"/>
            </a:endParaRPr>
          </a:p>
          <a:p>
            <a:pPr marL="3175" indent="-3175">
              <a:buNone/>
            </a:pPr>
            <a:r>
              <a:rPr lang="en-US" sz="2400" dirty="0" smtClean="0">
                <a:latin typeface="Calibri" pitchFamily="34" charset="0"/>
                <a:cs typeface="Calibri" pitchFamily="34" charset="0"/>
              </a:rPr>
              <a:t>I choose courage to guide my response, rather than anxiety.</a:t>
            </a:r>
            <a:endParaRPr lang="en-US" sz="2400" b="1" dirty="0" smtClean="0">
              <a:latin typeface="Calibri" pitchFamily="34" charset="0"/>
              <a:cs typeface="Calibri" pitchFamily="34" charset="0"/>
            </a:endParaRPr>
          </a:p>
          <a:p>
            <a:pPr>
              <a:buNone/>
            </a:pPr>
            <a:endParaRPr lang="en-US" dirty="0"/>
          </a:p>
        </p:txBody>
      </p:sp>
      <p:sp>
        <p:nvSpPr>
          <p:cNvPr id="9" name="Content Placeholder 8"/>
          <p:cNvSpPr>
            <a:spLocks noGrp="1"/>
          </p:cNvSpPr>
          <p:nvPr>
            <p:ph sz="quarter" idx="4"/>
          </p:nvPr>
        </p:nvSpPr>
        <p:spPr>
          <a:xfrm>
            <a:off x="4648200" y="1676400"/>
            <a:ext cx="4041775" cy="3276600"/>
          </a:xfrm>
        </p:spPr>
        <p:txBody>
          <a:bodyPr>
            <a:normAutofit/>
          </a:bodyPr>
          <a:lstStyle/>
          <a:p>
            <a:pPr>
              <a:buFont typeface="Wingdings" pitchFamily="2" charset="2"/>
              <a:buChar char="v"/>
            </a:pPr>
            <a:r>
              <a:rPr lang="en-US" sz="2000" dirty="0" smtClean="0">
                <a:latin typeface="Calibri" pitchFamily="34" charset="0"/>
                <a:cs typeface="Calibri" pitchFamily="34" charset="0"/>
              </a:rPr>
              <a:t>What encourages me to trust that I am capable enough to courageously act upon what I know? </a:t>
            </a:r>
          </a:p>
          <a:p>
            <a:pPr>
              <a:buFont typeface="Wingdings" pitchFamily="2" charset="2"/>
              <a:buChar char="v"/>
            </a:pPr>
            <a:r>
              <a:rPr lang="en-US" sz="2000" dirty="0" smtClean="0">
                <a:latin typeface="Calibri" pitchFamily="34" charset="0"/>
                <a:cs typeface="Calibri" pitchFamily="34" charset="0"/>
              </a:rPr>
              <a:t>How will I overcome any doubts or fears?</a:t>
            </a:r>
          </a:p>
          <a:p>
            <a:pPr>
              <a:buFont typeface="Wingdings" pitchFamily="2" charset="2"/>
              <a:buChar char="v"/>
            </a:pPr>
            <a:r>
              <a:rPr lang="en-US" sz="2000" dirty="0" smtClean="0">
                <a:latin typeface="Calibri" pitchFamily="34" charset="0"/>
                <a:cs typeface="Calibri" pitchFamily="34" charset="0"/>
              </a:rPr>
              <a:t>What strengthens me to act--full of heart and spirit--within the world?</a:t>
            </a:r>
            <a:endParaRPr lang="en-US" sz="2000" dirty="0"/>
          </a:p>
        </p:txBody>
      </p:sp>
      <p:sp>
        <p:nvSpPr>
          <p:cNvPr id="10" name="TextBox 9"/>
          <p:cNvSpPr txBox="1"/>
          <p:nvPr/>
        </p:nvSpPr>
        <p:spPr>
          <a:xfrm>
            <a:off x="4876800" y="4495800"/>
            <a:ext cx="3886200" cy="1569660"/>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a:p>
            <a:endParaRPr lang="en-US" sz="2400" dirty="0" smtClean="0"/>
          </a:p>
        </p:txBody>
      </p:sp>
      <p:sp>
        <p:nvSpPr>
          <p:cNvPr id="11" name="TextBox 10"/>
          <p:cNvSpPr txBox="1"/>
          <p:nvPr/>
        </p:nvSpPr>
        <p:spPr>
          <a:xfrm>
            <a:off x="4800600" y="4876800"/>
            <a:ext cx="3733800" cy="1446550"/>
          </a:xfrm>
          <a:prstGeom prst="rect">
            <a:avLst/>
          </a:prstGeom>
          <a:noFill/>
        </p:spPr>
        <p:txBody>
          <a:bodyPr wrap="square" rtlCol="0">
            <a:spAutoFit/>
          </a:bodyPr>
          <a:lstStyle/>
          <a:p>
            <a:r>
              <a:rPr lang="en-US" sz="2200" b="1" i="1" dirty="0" smtClean="0">
                <a:solidFill>
                  <a:schemeClr val="tx2">
                    <a:lumMod val="75000"/>
                  </a:schemeClr>
                </a:solidFill>
                <a:latin typeface="Calibri" pitchFamily="34" charset="0"/>
                <a:cs typeface="Calibri" pitchFamily="34" charset="0"/>
              </a:rPr>
              <a:t>I breathe deeply to transform fear into excitement. I will act more courageously, especially  when:</a:t>
            </a:r>
            <a:r>
              <a:rPr lang="en-US" sz="2000" b="1" i="1" dirty="0" smtClean="0">
                <a:solidFill>
                  <a:schemeClr val="tx2">
                    <a:lumMod val="75000"/>
                  </a:schemeClr>
                </a:solidFill>
                <a:latin typeface="Calibri" pitchFamily="34" charset="0"/>
                <a:cs typeface="Calibri" pitchFamily="34" charset="0"/>
              </a:rPr>
              <a:t>____________________</a:t>
            </a:r>
            <a:endParaRPr lang="en-US" sz="2000" b="1" i="1"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28, February 26: </a:t>
            </a:r>
            <a:r>
              <a:rPr lang="en-US" sz="3200" b="1" u="sng" dirty="0" smtClean="0"/>
              <a:t>I LISTEN</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r>
              <a:rPr lang="en-US" sz="1800" i="1" dirty="0" smtClean="0">
                <a:solidFill>
                  <a:schemeClr val="bg2">
                    <a:lumMod val="25000"/>
                  </a:schemeClr>
                </a:solidFill>
                <a:latin typeface="Calibri" pitchFamily="34" charset="0"/>
                <a:cs typeface="Calibri" pitchFamily="34" charset="0"/>
              </a:rPr>
              <a:t>“Most people do not listen with the intent to understand; they listen with the intent to reply.”     </a:t>
            </a:r>
            <a:r>
              <a:rPr lang="en-US" sz="1800" dirty="0" smtClean="0">
                <a:solidFill>
                  <a:schemeClr val="bg2">
                    <a:lumMod val="25000"/>
                  </a:schemeClr>
                </a:solidFill>
                <a:latin typeface="Calibri" pitchFamily="34" charset="0"/>
                <a:cs typeface="Calibri" pitchFamily="34" charset="0"/>
              </a:rPr>
              <a:t>Stephen Covey, Author</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191000"/>
          </a:xfrm>
        </p:spPr>
        <p:txBody>
          <a:bodyPr>
            <a:normAutofit fontScale="25000" lnSpcReduction="20000"/>
          </a:bodyPr>
          <a:lstStyle/>
          <a:p>
            <a:pPr marL="0" indent="0">
              <a:buNone/>
            </a:pPr>
            <a:r>
              <a:rPr lang="en-US" sz="8000" dirty="0" smtClean="0">
                <a:latin typeface="Calibri" pitchFamily="34" charset="0"/>
                <a:cs typeface="Calibri" pitchFamily="34" charset="0"/>
              </a:rPr>
              <a:t>Covey writes in the </a:t>
            </a:r>
            <a:r>
              <a:rPr lang="en-US" sz="8000" i="1" dirty="0" smtClean="0">
                <a:latin typeface="Calibri" pitchFamily="34" charset="0"/>
                <a:cs typeface="Calibri" pitchFamily="34" charset="0"/>
              </a:rPr>
              <a:t>7 Habits for Effective People:  “First, seek to listen and to understand.” </a:t>
            </a:r>
          </a:p>
          <a:p>
            <a:pPr marL="0" indent="0">
              <a:buNone/>
            </a:pPr>
            <a:endParaRPr lang="en-US" sz="2000" dirty="0" smtClean="0">
              <a:latin typeface="Calibri" pitchFamily="34" charset="0"/>
              <a:cs typeface="Calibri" pitchFamily="34" charset="0"/>
            </a:endParaRPr>
          </a:p>
          <a:p>
            <a:pPr marL="0" indent="0">
              <a:buNone/>
            </a:pPr>
            <a:r>
              <a:rPr lang="en-US" sz="8000" dirty="0" smtClean="0">
                <a:latin typeface="Calibri" pitchFamily="34" charset="0"/>
                <a:cs typeface="Calibri" pitchFamily="34" charset="0"/>
              </a:rPr>
              <a:t>One tip to strengthen my listening skills is to set the timer for 1 minute. Whomever is the most upset, speaks for the first minute without interruption. The listener sums up both the facts and the feelings to demonstrate understanding before they get their turn to speak. Repeat as needed until both feel fully heard.</a:t>
            </a:r>
          </a:p>
          <a:p>
            <a:pPr marL="0" indent="0">
              <a:buNone/>
            </a:pPr>
            <a:endParaRPr lang="en-US" sz="500" dirty="0" smtClean="0">
              <a:latin typeface="Calibri" pitchFamily="34" charset="0"/>
              <a:cs typeface="Calibri" pitchFamily="34" charset="0"/>
            </a:endParaRPr>
          </a:p>
          <a:p>
            <a:pPr marL="0" indent="0">
              <a:buNone/>
            </a:pPr>
            <a:endParaRPr lang="en-US" sz="500" dirty="0" smtClean="0">
              <a:latin typeface="Calibri" pitchFamily="34" charset="0"/>
              <a:cs typeface="Calibri" pitchFamily="34" charset="0"/>
            </a:endParaRPr>
          </a:p>
          <a:p>
            <a:pPr marL="0" indent="0">
              <a:buNone/>
            </a:pPr>
            <a:endParaRPr lang="en-US" sz="500" dirty="0" smtClean="0">
              <a:latin typeface="Calibri" pitchFamily="34" charset="0"/>
              <a:cs typeface="Calibri" pitchFamily="34" charset="0"/>
            </a:endParaRPr>
          </a:p>
          <a:p>
            <a:pPr marL="0" indent="0">
              <a:buNone/>
            </a:pPr>
            <a:endParaRPr lang="en-US" sz="500" dirty="0" smtClean="0">
              <a:latin typeface="Calibri" pitchFamily="34" charset="0"/>
              <a:cs typeface="Calibri" pitchFamily="34" charset="0"/>
            </a:endParaRPr>
          </a:p>
          <a:p>
            <a:pPr marL="0" indent="0">
              <a:buNone/>
            </a:pPr>
            <a:endParaRPr lang="en-US" sz="2000" dirty="0" smtClean="0">
              <a:latin typeface="Calibri" pitchFamily="34" charset="0"/>
              <a:cs typeface="Calibri" pitchFamily="34" charset="0"/>
            </a:endParaRPr>
          </a:p>
          <a:p>
            <a:pPr marL="0" indent="0">
              <a:buNone/>
            </a:pPr>
            <a:r>
              <a:rPr lang="en-US" sz="8000" dirty="0" smtClean="0">
                <a:latin typeface="Calibri" pitchFamily="34" charset="0"/>
                <a:cs typeface="Calibri" pitchFamily="34" charset="0"/>
              </a:rPr>
              <a:t>When I take the time to practice deep listening, I create a bridge of respect for mutual understanding.</a:t>
            </a:r>
          </a:p>
          <a:p>
            <a:pPr>
              <a:buNone/>
            </a:pPr>
            <a:endParaRPr lang="en-US" sz="2400" b="1" i="1" dirty="0" smtClean="0">
              <a:latin typeface="Calibri" pitchFamily="34" charset="0"/>
              <a:cs typeface="Calibri" pitchFamily="34" charset="0"/>
            </a:endParaRPr>
          </a:p>
          <a:p>
            <a:pPr>
              <a:buNone/>
            </a:pPr>
            <a:endParaRPr lang="en-US" dirty="0"/>
          </a:p>
        </p:txBody>
      </p:sp>
      <p:sp>
        <p:nvSpPr>
          <p:cNvPr id="9" name="Content Placeholder 8"/>
          <p:cNvSpPr>
            <a:spLocks noGrp="1"/>
          </p:cNvSpPr>
          <p:nvPr>
            <p:ph sz="quarter" idx="4"/>
          </p:nvPr>
        </p:nvSpPr>
        <p:spPr>
          <a:xfrm>
            <a:off x="4648200" y="1676400"/>
            <a:ext cx="4041775" cy="3048000"/>
          </a:xfrm>
        </p:spPr>
        <p:txBody>
          <a:bodyPr>
            <a:normAutofit fontScale="92500" lnSpcReduction="10000"/>
          </a:bodyPr>
          <a:lstStyle/>
          <a:p>
            <a:pPr>
              <a:buFont typeface="Wingdings" pitchFamily="2" charset="2"/>
              <a:buChar char="v"/>
            </a:pPr>
            <a:r>
              <a:rPr lang="en-US" dirty="0" smtClean="0">
                <a:latin typeface="Calibri" pitchFamily="34" charset="0"/>
                <a:cs typeface="Calibri" pitchFamily="34" charset="0"/>
              </a:rPr>
              <a:t>I have two ears and only one mouth. What reminds me I should listen twice as much as I speak? </a:t>
            </a:r>
          </a:p>
          <a:p>
            <a:pPr>
              <a:buFont typeface="Wingdings" pitchFamily="2" charset="2"/>
              <a:buChar char="v"/>
            </a:pPr>
            <a:r>
              <a:rPr lang="en-US" dirty="0" smtClean="0">
                <a:latin typeface="Calibri" pitchFamily="34" charset="0"/>
                <a:cs typeface="Calibri" pitchFamily="34" charset="0"/>
              </a:rPr>
              <a:t>How do I let others know that I understand and respect what they said--even when I disagree with them?</a:t>
            </a:r>
          </a:p>
          <a:p>
            <a:pPr>
              <a:buFont typeface="Wingdings" pitchFamily="2" charset="2"/>
              <a:buChar char="v"/>
            </a:pPr>
            <a:r>
              <a:rPr lang="en-US" dirty="0" smtClean="0">
                <a:latin typeface="Calibri" pitchFamily="34" charset="0"/>
                <a:cs typeface="Calibri" pitchFamily="34" charset="0"/>
              </a:rPr>
              <a:t>How will I be the first to initiate listening to build a better bridge for understanding?</a:t>
            </a: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5720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953000"/>
            <a:ext cx="3886200" cy="1446550"/>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seek to understand by choosing to listen without interrupting, especially  with: ________________________</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29, February 27: </a:t>
            </a:r>
            <a:r>
              <a:rPr lang="en-US" sz="3200" b="1" u="sng" dirty="0" smtClean="0"/>
              <a:t>I FORGIVE OTHERS</a:t>
            </a:r>
            <a:endParaRPr lang="en-US" sz="3200" dirty="0"/>
          </a:p>
        </p:txBody>
      </p:sp>
      <p:sp>
        <p:nvSpPr>
          <p:cNvPr id="6" name="Text Placeholder 5"/>
          <p:cNvSpPr>
            <a:spLocks noGrp="1"/>
          </p:cNvSpPr>
          <p:nvPr>
            <p:ph type="body" idx="1"/>
          </p:nvPr>
        </p:nvSpPr>
        <p:spPr>
          <a:xfrm>
            <a:off x="457200" y="1295400"/>
            <a:ext cx="4040188" cy="914400"/>
          </a:xfrm>
          <a:solidFill>
            <a:schemeClr val="bg1">
              <a:lumMod val="85000"/>
            </a:schemeClr>
          </a:solidFill>
        </p:spPr>
        <p:txBody>
          <a:bodyPr anchor="t">
            <a:noAutofit/>
          </a:bodyPr>
          <a:lstStyle/>
          <a:p>
            <a:pPr algn="ctr">
              <a:spcBef>
                <a:spcPct val="50000"/>
              </a:spcBef>
            </a:pPr>
            <a:r>
              <a:rPr lang="en-US" sz="2000" i="1" dirty="0" smtClean="0">
                <a:latin typeface="Calibri" pitchFamily="34" charset="0"/>
                <a:cs typeface="Calibri" pitchFamily="34" charset="0"/>
              </a:rPr>
              <a:t>“An eye for an eye, and soon the whole world is blind.”              </a:t>
            </a:r>
            <a:r>
              <a:rPr lang="en-US" sz="2000" dirty="0" smtClean="0">
                <a:latin typeface="Calibri" pitchFamily="34" charset="0"/>
                <a:cs typeface="Calibri" pitchFamily="34" charset="0"/>
              </a:rPr>
              <a:t>Mahatma Gandhi</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Autofit/>
          </a:bodyPr>
          <a:lstStyle/>
          <a:p>
            <a:pPr marL="0" indent="0">
              <a:buNone/>
            </a:pPr>
            <a:r>
              <a:rPr lang="en-US" sz="1800" dirty="0" smtClean="0">
                <a:latin typeface="Calibri" pitchFamily="34" charset="0"/>
                <a:cs typeface="Calibri" pitchFamily="34" charset="0"/>
              </a:rPr>
              <a:t>Felicia Sanders survived the massacre at the Mother Emmanuel Church in Charleston, N.C. She said she chose to forgive because: “</a:t>
            </a:r>
            <a:r>
              <a:rPr lang="en-US" sz="1800" i="1" dirty="0" smtClean="0">
                <a:latin typeface="Calibri" pitchFamily="34" charset="0"/>
                <a:cs typeface="Calibri" pitchFamily="34" charset="0"/>
              </a:rPr>
              <a:t>If you don’t, you’re letting evil into your heart. You’re the one suffering. You’re the one hating. You have to forgive. For you.”</a:t>
            </a:r>
          </a:p>
          <a:p>
            <a:pPr marL="0" indent="0">
              <a:buNone/>
            </a:pPr>
            <a:endParaRPr lang="en-US" sz="800" dirty="0" smtClean="0">
              <a:latin typeface="Calibri" pitchFamily="34" charset="0"/>
              <a:cs typeface="Calibri" pitchFamily="34" charset="0"/>
            </a:endParaRPr>
          </a:p>
          <a:p>
            <a:pPr marL="0" indent="0">
              <a:buNone/>
            </a:pPr>
            <a:r>
              <a:rPr lang="en-US" sz="1800" dirty="0" smtClean="0">
                <a:latin typeface="Calibri" pitchFamily="34" charset="0"/>
                <a:cs typeface="Calibri" pitchFamily="34" charset="0"/>
              </a:rPr>
              <a:t>Despite the pain cracking their voices in the courtroom, the survivors and their families chose to speak the language of forgiveness. Their attacker, a white supremacist, intended his killings to provoke a race war. Instead, Charleston erupted with grace. </a:t>
            </a:r>
            <a:endParaRPr lang="en-US" sz="1800"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895600"/>
          </a:xfrm>
        </p:spPr>
        <p:txBody>
          <a:bodyPr>
            <a:normAutofit/>
          </a:bodyPr>
          <a:lstStyle/>
          <a:p>
            <a:pPr>
              <a:buFont typeface="Wingdings" pitchFamily="2" charset="2"/>
              <a:buChar char="v"/>
            </a:pPr>
            <a:r>
              <a:rPr lang="en-US" dirty="0" smtClean="0">
                <a:latin typeface="Calibri" pitchFamily="34" charset="0"/>
                <a:cs typeface="Calibri" pitchFamily="34" charset="0"/>
              </a:rPr>
              <a:t>Who, or what, do I struggle with the most to forgive?</a:t>
            </a:r>
          </a:p>
          <a:p>
            <a:pPr>
              <a:buFont typeface="Wingdings" pitchFamily="2" charset="2"/>
              <a:buChar char="v"/>
            </a:pPr>
            <a:r>
              <a:rPr lang="en-US" dirty="0" smtClean="0">
                <a:latin typeface="Calibri" pitchFamily="34" charset="0"/>
                <a:cs typeface="Calibri" pitchFamily="34" charset="0"/>
              </a:rPr>
              <a:t>In what ways do I suffer when I continue to hate?</a:t>
            </a:r>
          </a:p>
          <a:p>
            <a:pPr>
              <a:buFont typeface="Wingdings" pitchFamily="2" charset="2"/>
              <a:buChar char="v"/>
            </a:pPr>
            <a:r>
              <a:rPr lang="en-US" dirty="0" smtClean="0">
                <a:latin typeface="Calibri" pitchFamily="34" charset="0"/>
                <a:cs typeface="Calibri" pitchFamily="34" charset="0"/>
              </a:rPr>
              <a:t>What would be a first step for me to start the process of forgiveness?</a:t>
            </a:r>
            <a:endParaRPr lang="en-US" dirty="0">
              <a:latin typeface="Calibri" pitchFamily="34" charset="0"/>
              <a:cs typeface="Calibri" pitchFamily="34" charset="0"/>
            </a:endParaRPr>
          </a:p>
        </p:txBody>
      </p:sp>
      <p:sp>
        <p:nvSpPr>
          <p:cNvPr id="10" name="TextBox 9"/>
          <p:cNvSpPr txBox="1"/>
          <p:nvPr/>
        </p:nvSpPr>
        <p:spPr>
          <a:xfrm>
            <a:off x="4724400" y="44958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800600" y="5029200"/>
            <a:ext cx="35814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choose to forgive ________</a:t>
            </a:r>
          </a:p>
          <a:p>
            <a:pPr>
              <a:buNone/>
            </a:pPr>
            <a:r>
              <a:rPr lang="en-US" sz="2200" b="1" i="1" dirty="0" smtClean="0">
                <a:solidFill>
                  <a:schemeClr val="bg2">
                    <a:lumMod val="25000"/>
                  </a:schemeClr>
                </a:solidFill>
                <a:latin typeface="Calibri" pitchFamily="34" charset="0"/>
                <a:cs typeface="Calibri" pitchFamily="34" charset="0"/>
              </a:rPr>
              <a:t>so that I can move forward with my life.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30 , February 28: </a:t>
            </a:r>
            <a:r>
              <a:rPr lang="en-US" sz="3200" b="1" u="sng" dirty="0" smtClean="0"/>
              <a:t>I MAKE AMENDS</a:t>
            </a:r>
            <a:endParaRPr lang="en-US" sz="3200" dirty="0"/>
          </a:p>
        </p:txBody>
      </p:sp>
      <p:sp>
        <p:nvSpPr>
          <p:cNvPr id="6" name="Text Placeholder 5"/>
          <p:cNvSpPr>
            <a:spLocks noGrp="1"/>
          </p:cNvSpPr>
          <p:nvPr>
            <p:ph type="body" idx="1"/>
          </p:nvPr>
        </p:nvSpPr>
        <p:spPr>
          <a:xfrm>
            <a:off x="457200" y="1295401"/>
            <a:ext cx="4040188" cy="685800"/>
          </a:xfrm>
          <a:solidFill>
            <a:schemeClr val="bg1">
              <a:lumMod val="85000"/>
            </a:schemeClr>
          </a:solidFill>
        </p:spPr>
        <p:txBody>
          <a:bodyPr>
            <a:noAutofit/>
          </a:bodyPr>
          <a:lstStyle/>
          <a:p>
            <a:pPr algn="ctr"/>
            <a:r>
              <a:rPr lang="en-US" sz="1600" i="1" dirty="0" smtClean="0">
                <a:solidFill>
                  <a:schemeClr val="bg2">
                    <a:lumMod val="25000"/>
                  </a:schemeClr>
                </a:solidFill>
                <a:latin typeface="Calibri" pitchFamily="34" charset="0"/>
                <a:cs typeface="Calibri" pitchFamily="34" charset="0"/>
              </a:rPr>
              <a:t>“It is the highest form of self-respect to admit our errors and make amends for them.”                                </a:t>
            </a:r>
            <a:r>
              <a:rPr lang="en-US" sz="1600" dirty="0" smtClean="0">
                <a:solidFill>
                  <a:schemeClr val="bg2">
                    <a:lumMod val="25000"/>
                  </a:schemeClr>
                </a:solidFill>
                <a:latin typeface="Calibri" pitchFamily="34" charset="0"/>
                <a:cs typeface="Calibri" pitchFamily="34" charset="0"/>
              </a:rPr>
              <a:t>Dale E. Turner,  Actor &amp; Musician </a:t>
            </a:r>
            <a:endParaRPr lang="en-US" sz="16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057400"/>
            <a:ext cx="4040188" cy="4302920"/>
          </a:xfrm>
        </p:spPr>
        <p:txBody>
          <a:bodyPr>
            <a:normAutofit fontScale="85000" lnSpcReduction="20000"/>
          </a:bodyPr>
          <a:lstStyle/>
          <a:p>
            <a:pPr marL="0" lvl="0" indent="0">
              <a:buNone/>
            </a:pPr>
            <a:r>
              <a:rPr lang="en-US" dirty="0" smtClean="0">
                <a:latin typeface="Calibri" pitchFamily="34" charset="0"/>
                <a:cs typeface="Calibri" pitchFamily="34" charset="0"/>
              </a:rPr>
              <a:t>Gary Chapman, author of </a:t>
            </a:r>
            <a:r>
              <a:rPr lang="en-US" i="1" dirty="0" smtClean="0">
                <a:latin typeface="Calibri" pitchFamily="34" charset="0"/>
                <a:cs typeface="Calibri" pitchFamily="34" charset="0"/>
              </a:rPr>
              <a:t>The 5 Love Languages</a:t>
            </a:r>
            <a:r>
              <a:rPr lang="en-US" dirty="0" smtClean="0">
                <a:latin typeface="Calibri" pitchFamily="34" charset="0"/>
                <a:cs typeface="Calibri" pitchFamily="34" charset="0"/>
              </a:rPr>
              <a:t>, has written a sequel called: </a:t>
            </a:r>
            <a:r>
              <a:rPr lang="en-US" i="1" dirty="0" smtClean="0">
                <a:latin typeface="Calibri" pitchFamily="34" charset="0"/>
                <a:cs typeface="Calibri" pitchFamily="34" charset="0"/>
              </a:rPr>
              <a:t>5 Languages of Apology</a:t>
            </a:r>
            <a:r>
              <a:rPr lang="en-US" dirty="0" smtClean="0">
                <a:latin typeface="Calibri" pitchFamily="34" charset="0"/>
                <a:cs typeface="Calibri" pitchFamily="34" charset="0"/>
              </a:rPr>
              <a:t>. He suggests we use “code words” to signal a desire to repair a relationship. </a:t>
            </a:r>
          </a:p>
          <a:p>
            <a:pPr marL="0" lvl="0" indent="0">
              <a:buNone/>
            </a:pPr>
            <a:r>
              <a:rPr lang="en-US" dirty="0" smtClean="0">
                <a:latin typeface="Calibri" pitchFamily="34" charset="0"/>
                <a:cs typeface="Calibri" pitchFamily="34" charset="0"/>
              </a:rPr>
              <a:t>Making amends can take various forms such as: </a:t>
            </a:r>
          </a:p>
          <a:p>
            <a:pPr marL="0" lvl="0" indent="0">
              <a:buFont typeface="+mj-lt"/>
              <a:buAutoNum type="arabicPeriod"/>
            </a:pPr>
            <a:r>
              <a:rPr lang="en-US" sz="2400" dirty="0" smtClean="0">
                <a:latin typeface="Calibri" pitchFamily="34" charset="0"/>
                <a:cs typeface="Calibri" pitchFamily="34" charset="0"/>
              </a:rPr>
              <a:t> Express</a:t>
            </a:r>
            <a:r>
              <a:rPr lang="en-US" sz="2400" b="1" dirty="0" smtClean="0">
                <a:solidFill>
                  <a:schemeClr val="tx2"/>
                </a:solidFill>
                <a:latin typeface="Calibri" pitchFamily="34" charset="0"/>
                <a:cs typeface="Calibri" pitchFamily="34" charset="0"/>
              </a:rPr>
              <a:t> Regret:</a:t>
            </a:r>
            <a:r>
              <a:rPr lang="en-US" sz="2400" dirty="0" smtClean="0">
                <a:latin typeface="Calibri" pitchFamily="34" charset="0"/>
                <a:cs typeface="Calibri" pitchFamily="34" charset="0"/>
              </a:rPr>
              <a:t> </a:t>
            </a:r>
            <a:r>
              <a:rPr lang="en-US" sz="2400" i="1" dirty="0" smtClean="0">
                <a:latin typeface="Calibri" pitchFamily="34" charset="0"/>
                <a:cs typeface="Calibri" pitchFamily="34" charset="0"/>
              </a:rPr>
              <a:t>“I’m sorry.”</a:t>
            </a:r>
          </a:p>
          <a:p>
            <a:pPr marL="0" lvl="0" indent="0">
              <a:buFont typeface="+mj-lt"/>
              <a:buAutoNum type="arabicPeriod"/>
            </a:pPr>
            <a:r>
              <a:rPr lang="en-US" sz="2400" i="1" dirty="0" smtClean="0">
                <a:latin typeface="Calibri" pitchFamily="34" charset="0"/>
                <a:cs typeface="Calibri" pitchFamily="34" charset="0"/>
              </a:rPr>
              <a:t> A</a:t>
            </a:r>
            <a:r>
              <a:rPr lang="en-US" sz="2400" dirty="0" smtClean="0">
                <a:latin typeface="Calibri" pitchFamily="34" charset="0"/>
                <a:cs typeface="Calibri" pitchFamily="34" charset="0"/>
              </a:rPr>
              <a:t>ccept </a:t>
            </a:r>
            <a:r>
              <a:rPr lang="en-US" sz="2400" b="1" dirty="0" smtClean="0">
                <a:solidFill>
                  <a:schemeClr val="tx2"/>
                </a:solidFill>
                <a:latin typeface="Calibri" pitchFamily="34" charset="0"/>
                <a:cs typeface="Calibri" pitchFamily="34" charset="0"/>
              </a:rPr>
              <a:t>Responsibility</a:t>
            </a:r>
            <a:r>
              <a:rPr lang="en-US" sz="2400" dirty="0" smtClean="0">
                <a:latin typeface="Calibri" pitchFamily="34" charset="0"/>
                <a:cs typeface="Calibri" pitchFamily="34" charset="0"/>
              </a:rPr>
              <a:t>: </a:t>
            </a:r>
            <a:r>
              <a:rPr lang="en-US" sz="2400" i="1" dirty="0" smtClean="0">
                <a:latin typeface="Calibri" pitchFamily="34" charset="0"/>
                <a:cs typeface="Calibri" pitchFamily="34" charset="0"/>
              </a:rPr>
              <a:t>“I was    wrong.” </a:t>
            </a:r>
          </a:p>
          <a:p>
            <a:pPr marL="0" lvl="0" indent="0">
              <a:buFont typeface="+mj-lt"/>
              <a:buAutoNum type="arabicPeriod"/>
            </a:pPr>
            <a:r>
              <a:rPr lang="en-US" sz="2400" dirty="0" smtClean="0">
                <a:latin typeface="Calibri" pitchFamily="34" charset="0"/>
                <a:cs typeface="Calibri" pitchFamily="34" charset="0"/>
              </a:rPr>
              <a:t> Make </a:t>
            </a:r>
            <a:r>
              <a:rPr lang="en-US" sz="2400" b="1" dirty="0" smtClean="0">
                <a:solidFill>
                  <a:schemeClr val="tx2"/>
                </a:solidFill>
                <a:latin typeface="Calibri" pitchFamily="34" charset="0"/>
                <a:cs typeface="Calibri" pitchFamily="34" charset="0"/>
              </a:rPr>
              <a:t>Restitution</a:t>
            </a:r>
            <a:r>
              <a:rPr lang="en-US" sz="2400" dirty="0" smtClean="0">
                <a:latin typeface="Calibri" pitchFamily="34" charset="0"/>
                <a:cs typeface="Calibri" pitchFamily="34" charset="0"/>
              </a:rPr>
              <a:t>: </a:t>
            </a:r>
            <a:r>
              <a:rPr lang="en-US" sz="2400" i="1" dirty="0" smtClean="0">
                <a:latin typeface="Calibri" pitchFamily="34" charset="0"/>
                <a:cs typeface="Calibri" pitchFamily="34" charset="0"/>
              </a:rPr>
              <a:t>“Ask—What can I do to make this right?”</a:t>
            </a:r>
          </a:p>
          <a:p>
            <a:pPr marL="0" lvl="0" indent="0">
              <a:buFont typeface="+mj-lt"/>
              <a:buAutoNum type="arabicPeriod"/>
            </a:pPr>
            <a:r>
              <a:rPr lang="en-US" sz="2400" dirty="0" smtClean="0">
                <a:latin typeface="Calibri" pitchFamily="34" charset="0"/>
                <a:cs typeface="Calibri" pitchFamily="34" charset="0"/>
              </a:rPr>
              <a:t> Genuinely </a:t>
            </a:r>
            <a:r>
              <a:rPr lang="en-US" sz="2400" b="1" dirty="0" smtClean="0">
                <a:solidFill>
                  <a:schemeClr val="tx2"/>
                </a:solidFill>
                <a:latin typeface="Calibri" pitchFamily="34" charset="0"/>
                <a:cs typeface="Calibri" pitchFamily="34" charset="0"/>
              </a:rPr>
              <a:t>Repent</a:t>
            </a:r>
            <a:r>
              <a:rPr lang="en-US" sz="2400" dirty="0" smtClean="0">
                <a:solidFill>
                  <a:schemeClr val="tx2"/>
                </a:solidFill>
                <a:latin typeface="Calibri" pitchFamily="34" charset="0"/>
                <a:cs typeface="Calibri" pitchFamily="34" charset="0"/>
              </a:rPr>
              <a:t>:</a:t>
            </a:r>
            <a:r>
              <a:rPr lang="en-US" sz="2400" dirty="0" smtClean="0">
                <a:latin typeface="Calibri" pitchFamily="34" charset="0"/>
                <a:cs typeface="Calibri" pitchFamily="34" charset="0"/>
              </a:rPr>
              <a:t> </a:t>
            </a:r>
            <a:r>
              <a:rPr lang="en-US" sz="2400" i="1" dirty="0" smtClean="0">
                <a:latin typeface="Calibri" pitchFamily="34" charset="0"/>
                <a:cs typeface="Calibri" pitchFamily="34" charset="0"/>
              </a:rPr>
              <a:t>“I commit to not do that again.”</a:t>
            </a:r>
          </a:p>
          <a:p>
            <a:pPr marL="0" lvl="0" indent="0">
              <a:buFont typeface="+mj-lt"/>
              <a:buAutoNum type="arabicPeriod"/>
            </a:pPr>
            <a:r>
              <a:rPr lang="en-US" sz="2400" dirty="0" smtClean="0">
                <a:latin typeface="Calibri" pitchFamily="34" charset="0"/>
                <a:cs typeface="Calibri" pitchFamily="34" charset="0"/>
              </a:rPr>
              <a:t> Request</a:t>
            </a:r>
            <a:r>
              <a:rPr lang="en-US" sz="2400" b="1" dirty="0" smtClean="0">
                <a:solidFill>
                  <a:schemeClr val="tx2"/>
                </a:solidFill>
                <a:latin typeface="Calibri" pitchFamily="34" charset="0"/>
                <a:cs typeface="Calibri" pitchFamily="34" charset="0"/>
              </a:rPr>
              <a:t> Forgiveness: </a:t>
            </a:r>
            <a:r>
              <a:rPr lang="en-US" sz="2400" i="1" dirty="0" smtClean="0">
                <a:latin typeface="Calibri" pitchFamily="34" charset="0"/>
                <a:cs typeface="Calibri" pitchFamily="34" charset="0"/>
              </a:rPr>
              <a:t>“Will you please forgive me?”</a:t>
            </a:r>
            <a:endParaRPr lang="en-US" sz="2400"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3200400"/>
          </a:xfrm>
        </p:spPr>
        <p:txBody>
          <a:bodyPr>
            <a:normAutofit lnSpcReduction="10000"/>
          </a:bodyPr>
          <a:lstStyle/>
          <a:p>
            <a:pPr>
              <a:buFont typeface="Wingdings" pitchFamily="2" charset="2"/>
              <a:buChar char="v"/>
            </a:pPr>
            <a:r>
              <a:rPr lang="en-US" dirty="0" smtClean="0">
                <a:latin typeface="Calibri" pitchFamily="34" charset="0"/>
                <a:cs typeface="Calibri" pitchFamily="34" charset="0"/>
              </a:rPr>
              <a:t>How do I signal, in ways that others understand, that I am ready to make amends?</a:t>
            </a:r>
          </a:p>
          <a:p>
            <a:pPr>
              <a:buFont typeface="Wingdings" pitchFamily="2" charset="2"/>
              <a:buChar char="v"/>
            </a:pPr>
            <a:r>
              <a:rPr lang="en-US" dirty="0" smtClean="0">
                <a:latin typeface="Calibri" pitchFamily="34" charset="0"/>
                <a:cs typeface="Calibri" pitchFamily="34" charset="0"/>
              </a:rPr>
              <a:t>Which love language or code words would be the most appropriate to repair the relationship?</a:t>
            </a:r>
          </a:p>
          <a:p>
            <a:pPr>
              <a:buFont typeface="Wingdings" pitchFamily="2" charset="2"/>
              <a:buChar char="v"/>
            </a:pPr>
            <a:r>
              <a:rPr lang="en-US" dirty="0" smtClean="0">
                <a:latin typeface="Calibri" pitchFamily="34" charset="0"/>
                <a:cs typeface="Calibri" pitchFamily="34" charset="0"/>
              </a:rPr>
              <a:t>How do I let others know that I accept their intent to make amends? </a:t>
            </a: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800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648200" y="5257800"/>
            <a:ext cx="3657600" cy="769441"/>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will take the first step to make amends with: ________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31, March 1: </a:t>
            </a:r>
            <a:r>
              <a:rPr lang="en-US" sz="3200" b="1" u="sng" dirty="0" smtClean="0"/>
              <a:t>I PRAISE</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“The more you praise and celebrate your life, the more there is to celebrate.”</a:t>
            </a:r>
          </a:p>
          <a:p>
            <a:pPr algn="ctr"/>
            <a:r>
              <a:rPr lang="en-US" sz="1800" dirty="0" smtClean="0">
                <a:solidFill>
                  <a:schemeClr val="bg2">
                    <a:lumMod val="25000"/>
                  </a:schemeClr>
                </a:solidFill>
                <a:latin typeface="Calibri" pitchFamily="34" charset="0"/>
                <a:cs typeface="Calibri" pitchFamily="34" charset="0"/>
              </a:rPr>
              <a:t>Oprah Winfrey</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fontScale="92500" lnSpcReduction="10000"/>
          </a:bodyPr>
          <a:lstStyle/>
          <a:p>
            <a:pPr marL="0" indent="0">
              <a:buNone/>
            </a:pPr>
            <a:r>
              <a:rPr lang="en-US" sz="2400" dirty="0" smtClean="0">
                <a:latin typeface="Calibri" pitchFamily="34" charset="0"/>
                <a:cs typeface="Calibri" pitchFamily="34" charset="0"/>
              </a:rPr>
              <a:t>Praise is a form of affirmation and encouraging others, as well as ourselves. </a:t>
            </a:r>
          </a:p>
          <a:p>
            <a:pPr marL="0" indent="0">
              <a:buNone/>
            </a:pPr>
            <a:endParaRPr lang="en-US" sz="800" dirty="0" smtClean="0">
              <a:latin typeface="Calibri" pitchFamily="34" charset="0"/>
              <a:cs typeface="Calibri" pitchFamily="34" charset="0"/>
            </a:endParaRPr>
          </a:p>
          <a:p>
            <a:pPr marL="0" indent="0">
              <a:buNone/>
            </a:pPr>
            <a:r>
              <a:rPr lang="en-US" sz="2400" dirty="0" smtClean="0">
                <a:latin typeface="Calibri" pitchFamily="34" charset="0"/>
                <a:cs typeface="Calibri" pitchFamily="34" charset="0"/>
              </a:rPr>
              <a:t>John </a:t>
            </a:r>
            <a:r>
              <a:rPr lang="en-US" sz="2400" dirty="0" err="1" smtClean="0">
                <a:latin typeface="Calibri" pitchFamily="34" charset="0"/>
                <a:cs typeface="Calibri" pitchFamily="34" charset="0"/>
              </a:rPr>
              <a:t>Gottman</a:t>
            </a:r>
            <a:r>
              <a:rPr lang="en-US" sz="2400" dirty="0" smtClean="0">
                <a:latin typeface="Calibri" pitchFamily="34" charset="0"/>
                <a:cs typeface="Calibri" pitchFamily="34" charset="0"/>
              </a:rPr>
              <a:t>, Ph.D., a relationship researcher, suggests we use a 5:1 ratio to give at least five positive comments for each negative one. </a:t>
            </a:r>
          </a:p>
          <a:p>
            <a:pPr marL="0" indent="0">
              <a:buNone/>
            </a:pPr>
            <a:endParaRPr lang="en-US" sz="800" dirty="0" smtClean="0">
              <a:latin typeface="Calibri" pitchFamily="34" charset="0"/>
              <a:cs typeface="Calibri" pitchFamily="34" charset="0"/>
            </a:endParaRPr>
          </a:p>
          <a:p>
            <a:pPr marL="0" indent="0">
              <a:buNone/>
            </a:pPr>
            <a:r>
              <a:rPr lang="en-US" sz="2400" dirty="0" smtClean="0">
                <a:latin typeface="Calibri" pitchFamily="34" charset="0"/>
                <a:cs typeface="Calibri" pitchFamily="34" charset="0"/>
              </a:rPr>
              <a:t>Whatever I focus on, increases. So, why not choose to celebrate what is going well? </a:t>
            </a:r>
          </a:p>
          <a:p>
            <a:pPr>
              <a:buNone/>
            </a:pPr>
            <a:endParaRPr lang="en-US" dirty="0">
              <a:latin typeface="Calibri" pitchFamily="34" charset="0"/>
              <a:cs typeface="Calibri" pitchFamily="34" charset="0"/>
            </a:endParaRPr>
          </a:p>
        </p:txBody>
      </p:sp>
      <p:sp>
        <p:nvSpPr>
          <p:cNvPr id="9" name="Content Placeholder 8"/>
          <p:cNvSpPr>
            <a:spLocks noGrp="1"/>
          </p:cNvSpPr>
          <p:nvPr>
            <p:ph sz="quarter" idx="4"/>
          </p:nvPr>
        </p:nvSpPr>
        <p:spPr>
          <a:xfrm>
            <a:off x="4648200" y="1676400"/>
            <a:ext cx="4041775" cy="2057400"/>
          </a:xfrm>
        </p:spPr>
        <p:txBody>
          <a:bodyPr>
            <a:noAutofit/>
          </a:bodyPr>
          <a:lstStyle/>
          <a:p>
            <a:pPr>
              <a:buFont typeface="Wingdings" pitchFamily="2" charset="2"/>
              <a:buChar char="v"/>
            </a:pPr>
            <a:r>
              <a:rPr lang="en-US" dirty="0" smtClean="0">
                <a:latin typeface="Calibri" pitchFamily="34" charset="0"/>
                <a:cs typeface="Calibri" pitchFamily="34" charset="0"/>
              </a:rPr>
              <a:t>How well do I affirm and encourage myself, as well as others?</a:t>
            </a:r>
          </a:p>
          <a:p>
            <a:pPr>
              <a:buFont typeface="Wingdings" pitchFamily="2" charset="2"/>
              <a:buChar char="v"/>
            </a:pPr>
            <a:r>
              <a:rPr lang="en-US" dirty="0" smtClean="0">
                <a:latin typeface="Calibri" pitchFamily="34" charset="0"/>
                <a:cs typeface="Calibri" pitchFamily="34" charset="0"/>
              </a:rPr>
              <a:t>What is my current ratio of positive to negative comments?</a:t>
            </a:r>
          </a:p>
          <a:p>
            <a:pPr>
              <a:buFont typeface="Wingdings" pitchFamily="2" charset="2"/>
              <a:buChar char="v"/>
            </a:pPr>
            <a:r>
              <a:rPr lang="en-US" dirty="0" smtClean="0">
                <a:latin typeface="Calibri" pitchFamily="34" charset="0"/>
                <a:cs typeface="Calibri" pitchFamily="34" charset="0"/>
              </a:rPr>
              <a:t>What reminds me to praise what is going well, rather than to focus on what is not?</a:t>
            </a:r>
            <a:endParaRPr lang="en-US" dirty="0"/>
          </a:p>
        </p:txBody>
      </p:sp>
      <p:sp>
        <p:nvSpPr>
          <p:cNvPr id="10" name="TextBox 9"/>
          <p:cNvSpPr txBox="1"/>
          <p:nvPr/>
        </p:nvSpPr>
        <p:spPr>
          <a:xfrm>
            <a:off x="4800600" y="4724400"/>
            <a:ext cx="4038600" cy="1477328"/>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endParaRPr lang="en-US" sz="2400" dirty="0" smtClean="0"/>
          </a:p>
          <a:p>
            <a:pPr>
              <a:buNone/>
            </a:pPr>
            <a:r>
              <a:rPr lang="en-US" sz="2200" b="1" i="1" dirty="0" smtClean="0">
                <a:solidFill>
                  <a:schemeClr val="bg2">
                    <a:lumMod val="25000"/>
                  </a:schemeClr>
                </a:solidFill>
                <a:latin typeface="Calibri" pitchFamily="34" charset="0"/>
                <a:cs typeface="Calibri" pitchFamily="34" charset="0"/>
              </a:rPr>
              <a:t>I will encourage others today by giving at least five sincere comments of praise. </a:t>
            </a:r>
            <a:endParaRPr lang="en-US" sz="2200" b="1" dirty="0" smtClean="0">
              <a:solidFill>
                <a:schemeClr val="bg2">
                  <a:lumMod val="25000"/>
                </a:schemeClr>
              </a:solidFill>
              <a:latin typeface="Calibri" pitchFamily="34" charset="0"/>
              <a:cs typeface="Calibri" pitchFamily="34" charset="0"/>
            </a:endParaRPr>
          </a:p>
        </p:txBody>
      </p:sp>
      <p:sp>
        <p:nvSpPr>
          <p:cNvPr id="11" name="TextBox 10"/>
          <p:cNvSpPr txBox="1"/>
          <p:nvPr/>
        </p:nvSpPr>
        <p:spPr>
          <a:xfrm>
            <a:off x="4648200" y="5334000"/>
            <a:ext cx="3505200" cy="369332"/>
          </a:xfrm>
          <a:prstGeom prst="rect">
            <a:avLst/>
          </a:prstGeom>
          <a:no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32 , March 2: </a:t>
            </a:r>
            <a:r>
              <a:rPr lang="en-US" sz="3200" b="1" u="sng" dirty="0" smtClean="0"/>
              <a:t>I AM PATIENT</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“Patience is not the ability to wait, but how you act while you are waiting.”</a:t>
            </a:r>
          </a:p>
          <a:p>
            <a:pPr algn="ctr"/>
            <a:r>
              <a:rPr lang="en-US" sz="1800" dirty="0" smtClean="0">
                <a:solidFill>
                  <a:schemeClr val="bg2">
                    <a:lumMod val="25000"/>
                  </a:schemeClr>
                </a:solidFill>
                <a:latin typeface="Calibri" pitchFamily="34" charset="0"/>
                <a:cs typeface="Calibri" pitchFamily="34" charset="0"/>
              </a:rPr>
              <a:t>Joyce Meyer,  </a:t>
            </a:r>
            <a:r>
              <a:rPr lang="en-US" sz="1400" dirty="0" smtClean="0">
                <a:solidFill>
                  <a:schemeClr val="bg2">
                    <a:lumMod val="25000"/>
                  </a:schemeClr>
                </a:solidFill>
                <a:latin typeface="Calibri" pitchFamily="34" charset="0"/>
                <a:cs typeface="Calibri" pitchFamily="34" charset="0"/>
              </a:rPr>
              <a:t>Christian Author &amp; TV  Minister</a:t>
            </a:r>
            <a:endParaRPr lang="en-US" sz="14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fontScale="92500" lnSpcReduction="10000"/>
          </a:bodyPr>
          <a:lstStyle/>
          <a:p>
            <a:pPr marL="0" indent="0">
              <a:lnSpc>
                <a:spcPct val="90000"/>
              </a:lnSpc>
              <a:buNone/>
            </a:pPr>
            <a:r>
              <a:rPr lang="en-US" sz="2300" dirty="0" smtClean="0">
                <a:latin typeface="Calibri" pitchFamily="34" charset="0"/>
                <a:cs typeface="Calibri" pitchFamily="34" charset="0"/>
              </a:rPr>
              <a:t>It is often challenging to wait and be patient. Like a two-year-old throwing a tantrum, I want my needs met--right now! </a:t>
            </a:r>
          </a:p>
          <a:p>
            <a:pPr marL="0" indent="0">
              <a:lnSpc>
                <a:spcPct val="90000"/>
              </a:lnSpc>
              <a:buNone/>
            </a:pPr>
            <a:endParaRPr lang="en-US" sz="500" dirty="0" smtClean="0">
              <a:latin typeface="Calibri" pitchFamily="34" charset="0"/>
              <a:cs typeface="Calibri" pitchFamily="34" charset="0"/>
            </a:endParaRPr>
          </a:p>
          <a:p>
            <a:pPr marL="0" indent="0">
              <a:lnSpc>
                <a:spcPct val="90000"/>
              </a:lnSpc>
              <a:buNone/>
            </a:pPr>
            <a:r>
              <a:rPr lang="en-US" sz="2300" dirty="0" smtClean="0">
                <a:latin typeface="Calibri" pitchFamily="34" charset="0"/>
                <a:cs typeface="Calibri" pitchFamily="34" charset="0"/>
              </a:rPr>
              <a:t>The key to developing patience is trusting that the deepest desires for my Highest Good are being met. However, I need to let go that it might not be in my preferred time-line, nor in the form that I expected. </a:t>
            </a:r>
          </a:p>
          <a:p>
            <a:pPr marL="0" indent="0">
              <a:lnSpc>
                <a:spcPct val="90000"/>
              </a:lnSpc>
              <a:buNone/>
            </a:pPr>
            <a:endParaRPr lang="en-US" sz="500" dirty="0" smtClean="0">
              <a:latin typeface="Calibri" pitchFamily="34" charset="0"/>
              <a:cs typeface="Calibri" pitchFamily="34" charset="0"/>
            </a:endParaRPr>
          </a:p>
          <a:p>
            <a:pPr marL="0" indent="0">
              <a:lnSpc>
                <a:spcPct val="90000"/>
              </a:lnSpc>
              <a:buNone/>
            </a:pPr>
            <a:r>
              <a:rPr lang="en-US" sz="2300" dirty="0" smtClean="0">
                <a:latin typeface="Calibri" pitchFamily="34" charset="0"/>
                <a:cs typeface="Calibri" pitchFamily="34" charset="0"/>
              </a:rPr>
              <a:t>Life’s challenges are ongoing invitations to practice more patience.</a:t>
            </a:r>
          </a:p>
          <a:p>
            <a:pPr>
              <a:buNone/>
            </a:pPr>
            <a:endParaRPr lang="en-US" dirty="0"/>
          </a:p>
        </p:txBody>
      </p:sp>
      <p:sp>
        <p:nvSpPr>
          <p:cNvPr id="9" name="Content Placeholder 8"/>
          <p:cNvSpPr>
            <a:spLocks noGrp="1"/>
          </p:cNvSpPr>
          <p:nvPr>
            <p:ph sz="quarter" idx="4"/>
          </p:nvPr>
        </p:nvSpPr>
        <p:spPr>
          <a:xfrm>
            <a:off x="4648200" y="1752600"/>
            <a:ext cx="4041775" cy="2819400"/>
          </a:xfrm>
        </p:spPr>
        <p:txBody>
          <a:bodyPr>
            <a:normAutofit fontScale="92500" lnSpcReduction="20000"/>
          </a:bodyPr>
          <a:lstStyle/>
          <a:p>
            <a:pPr>
              <a:lnSpc>
                <a:spcPct val="90000"/>
              </a:lnSpc>
              <a:buFont typeface="Wingdings" pitchFamily="2" charset="2"/>
              <a:buChar char="v"/>
            </a:pPr>
            <a:r>
              <a:rPr lang="en-US" sz="2400" dirty="0" smtClean="0">
                <a:latin typeface="Calibri" pitchFamily="34" charset="0"/>
                <a:cs typeface="Calibri" pitchFamily="34" charset="0"/>
              </a:rPr>
              <a:t>What supports me to grow in patience?</a:t>
            </a:r>
          </a:p>
          <a:p>
            <a:pPr>
              <a:lnSpc>
                <a:spcPct val="90000"/>
              </a:lnSpc>
              <a:buFont typeface="Wingdings" pitchFamily="2" charset="2"/>
              <a:buChar char="v"/>
            </a:pPr>
            <a:r>
              <a:rPr lang="en-US" sz="2400" dirty="0" smtClean="0">
                <a:latin typeface="Calibri" pitchFamily="34" charset="0"/>
                <a:cs typeface="Calibri" pitchFamily="34" charset="0"/>
              </a:rPr>
              <a:t>How could I deepen my trust that all is unfolding for my Highest Good– and release my time-lines or agendas of how I think things should go?</a:t>
            </a:r>
          </a:p>
          <a:p>
            <a:pPr>
              <a:lnSpc>
                <a:spcPct val="90000"/>
              </a:lnSpc>
              <a:buFont typeface="Wingdings" pitchFamily="2" charset="2"/>
              <a:buChar char="v"/>
            </a:pPr>
            <a:r>
              <a:rPr lang="en-US" sz="2400" dirty="0" smtClean="0">
                <a:latin typeface="Calibri" pitchFamily="34" charset="0"/>
                <a:cs typeface="Calibri" pitchFamily="34" charset="0"/>
              </a:rPr>
              <a:t>What reminds me to see life’s challenges as opportunities to practice more patience? </a:t>
            </a:r>
          </a:p>
          <a:p>
            <a:pPr>
              <a:buNone/>
            </a:pPr>
            <a:endParaRPr lang="en-US" dirty="0"/>
          </a:p>
        </p:txBody>
      </p:sp>
      <p:sp>
        <p:nvSpPr>
          <p:cNvPr id="10" name="TextBox 9"/>
          <p:cNvSpPr txBox="1"/>
          <p:nvPr/>
        </p:nvSpPr>
        <p:spPr>
          <a:xfrm>
            <a:off x="4495800" y="4495800"/>
            <a:ext cx="43434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r>
              <a:rPr lang="en-US" sz="2400" dirty="0" smtClean="0"/>
              <a:t> </a:t>
            </a:r>
          </a:p>
        </p:txBody>
      </p:sp>
      <p:sp>
        <p:nvSpPr>
          <p:cNvPr id="11" name="TextBox 10"/>
          <p:cNvSpPr txBox="1"/>
          <p:nvPr/>
        </p:nvSpPr>
        <p:spPr>
          <a:xfrm>
            <a:off x="4800600" y="4953000"/>
            <a:ext cx="37338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slow down and practice being more patient, especially with: ____________________      </a:t>
            </a:r>
            <a:endParaRPr lang="en-US" sz="2200" b="1" i="1" dirty="0" smtClean="0">
              <a:solidFill>
                <a:schemeClr val="bg2">
                  <a:lumMod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33, March 3: </a:t>
            </a:r>
            <a:r>
              <a:rPr lang="en-US" sz="3200" b="1" u="sng" dirty="0" smtClean="0"/>
              <a:t>I ACKNOWLEDGE</a:t>
            </a:r>
            <a:endParaRPr lang="en-US" sz="3200" dirty="0"/>
          </a:p>
        </p:txBody>
      </p:sp>
      <p:sp>
        <p:nvSpPr>
          <p:cNvPr id="6" name="Text Placeholder 5"/>
          <p:cNvSpPr>
            <a:spLocks noGrp="1"/>
          </p:cNvSpPr>
          <p:nvPr>
            <p:ph type="body" idx="1"/>
          </p:nvPr>
        </p:nvSpPr>
        <p:spPr>
          <a:xfrm>
            <a:off x="457200" y="1143000"/>
            <a:ext cx="4040188" cy="533400"/>
          </a:xfrm>
          <a:solidFill>
            <a:schemeClr val="bg1">
              <a:lumMod val="85000"/>
            </a:schemeClr>
          </a:solidFill>
        </p:spPr>
        <p:txBody>
          <a:bodyPr anchor="t">
            <a:noAutofit/>
          </a:bodyPr>
          <a:lstStyle/>
          <a:p>
            <a:pPr>
              <a:spcBef>
                <a:spcPct val="50000"/>
              </a:spcBef>
            </a:pPr>
            <a:r>
              <a:rPr lang="en-US" sz="1800" i="1" dirty="0" smtClean="0">
                <a:solidFill>
                  <a:schemeClr val="bg2">
                    <a:lumMod val="25000"/>
                  </a:schemeClr>
                </a:solidFill>
                <a:latin typeface="Calibri" pitchFamily="34" charset="0"/>
                <a:cs typeface="Calibri" pitchFamily="34" charset="0"/>
              </a:rPr>
              <a:t>“You can’t change what you don’t acknowledge.”               </a:t>
            </a:r>
            <a:r>
              <a:rPr lang="en-US" sz="1800" dirty="0" smtClean="0">
                <a:solidFill>
                  <a:schemeClr val="bg2">
                    <a:lumMod val="25000"/>
                  </a:schemeClr>
                </a:solidFill>
                <a:latin typeface="Calibri" pitchFamily="34" charset="0"/>
                <a:cs typeface="Calibri" pitchFamily="34" charset="0"/>
              </a:rPr>
              <a:t>Dr. Phil, TV Host</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1752600"/>
            <a:ext cx="4040188" cy="4607720"/>
          </a:xfrm>
        </p:spPr>
        <p:txBody>
          <a:bodyPr>
            <a:normAutofit fontScale="92500"/>
          </a:bodyPr>
          <a:lstStyle/>
          <a:p>
            <a:pPr marL="0" indent="0">
              <a:lnSpc>
                <a:spcPct val="90000"/>
              </a:lnSpc>
              <a:buNone/>
            </a:pPr>
            <a:r>
              <a:rPr lang="en-US" sz="2300" dirty="0" smtClean="0">
                <a:latin typeface="Calibri" pitchFamily="34" charset="0"/>
                <a:cs typeface="Calibri" pitchFamily="34" charset="0"/>
              </a:rPr>
              <a:t>Conscious living experts, Gay and Katie Hendricks, discuss the “</a:t>
            </a:r>
            <a:r>
              <a:rPr lang="en-US" sz="2300" i="1" dirty="0" smtClean="0">
                <a:latin typeface="Calibri" pitchFamily="34" charset="0"/>
                <a:cs typeface="Calibri" pitchFamily="34" charset="0"/>
              </a:rPr>
              <a:t>Rule of 3</a:t>
            </a:r>
            <a:r>
              <a:rPr lang="en-US" sz="2300" dirty="0" smtClean="0">
                <a:latin typeface="Calibri" pitchFamily="34" charset="0"/>
                <a:cs typeface="Calibri" pitchFamily="34" charset="0"/>
              </a:rPr>
              <a:t>” in their workshops on co-creative relationships.   </a:t>
            </a:r>
          </a:p>
          <a:p>
            <a:pPr marL="0" indent="0">
              <a:lnSpc>
                <a:spcPct val="90000"/>
              </a:lnSpc>
              <a:buNone/>
            </a:pPr>
            <a:endParaRPr lang="en-US" sz="900" dirty="0" smtClean="0">
              <a:latin typeface="Calibri" pitchFamily="34" charset="0"/>
              <a:cs typeface="Calibri" pitchFamily="34" charset="0"/>
            </a:endParaRPr>
          </a:p>
          <a:p>
            <a:pPr marL="0" indent="0">
              <a:lnSpc>
                <a:spcPct val="90000"/>
              </a:lnSpc>
              <a:buNone/>
            </a:pPr>
            <a:r>
              <a:rPr lang="en-US" sz="2300" dirty="0" smtClean="0">
                <a:latin typeface="Calibri" pitchFamily="34" charset="0"/>
                <a:cs typeface="Calibri" pitchFamily="34" charset="0"/>
              </a:rPr>
              <a:t>When something happens once, it may not be a big deal.  However, when it repeats a second time, consider it a wake-up call.  A third occurrence,  often signifies an ongoing pattern. </a:t>
            </a:r>
          </a:p>
          <a:p>
            <a:pPr marL="0" indent="0">
              <a:lnSpc>
                <a:spcPct val="90000"/>
              </a:lnSpc>
              <a:buNone/>
            </a:pPr>
            <a:endParaRPr lang="en-US" sz="900" dirty="0" smtClean="0">
              <a:latin typeface="Calibri" pitchFamily="34" charset="0"/>
              <a:cs typeface="Calibri" pitchFamily="34" charset="0"/>
            </a:endParaRPr>
          </a:p>
          <a:p>
            <a:pPr marL="0" indent="0">
              <a:lnSpc>
                <a:spcPct val="90000"/>
              </a:lnSpc>
              <a:buNone/>
            </a:pPr>
            <a:r>
              <a:rPr lang="en-US" sz="2300" dirty="0" smtClean="0">
                <a:latin typeface="Calibri" pitchFamily="34" charset="0"/>
                <a:cs typeface="Calibri" pitchFamily="34" charset="0"/>
              </a:rPr>
              <a:t>I have a choice to pay attention and acknowledge what is. Or, I can avoid and dismiss it. It takes courage to live consciously.</a:t>
            </a:r>
          </a:p>
          <a:p>
            <a:pPr marL="0" indent="0">
              <a:lnSpc>
                <a:spcPct val="90000"/>
              </a:lnSpc>
              <a:buNone/>
            </a:pPr>
            <a:endParaRPr lang="en-US" dirty="0" smtClean="0">
              <a:latin typeface="Calibri" pitchFamily="34" charset="0"/>
              <a:cs typeface="Calibri" pitchFamily="34" charset="0"/>
            </a:endParaRPr>
          </a:p>
          <a:p>
            <a:pPr marL="0" indent="0">
              <a:lnSpc>
                <a:spcPct val="90000"/>
              </a:lnSpc>
              <a:buNone/>
            </a:pPr>
            <a:endParaRPr lang="en-US" dirty="0" smtClean="0">
              <a:latin typeface="Calibri" pitchFamily="34" charset="0"/>
              <a:cs typeface="Calibri" pitchFamily="34" charset="0"/>
            </a:endParaRPr>
          </a:p>
          <a:p>
            <a:pPr>
              <a:buNone/>
            </a:pPr>
            <a:endParaRPr lang="en-US"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3200400"/>
          </a:xfrm>
        </p:spPr>
        <p:txBody>
          <a:bodyPr>
            <a:normAutofit fontScale="92500"/>
          </a:bodyPr>
          <a:lstStyle/>
          <a:p>
            <a:pPr>
              <a:buFont typeface="Wingdings" pitchFamily="2" charset="2"/>
              <a:buChar char="v"/>
            </a:pPr>
            <a:r>
              <a:rPr lang="en-US" dirty="0" smtClean="0">
                <a:latin typeface="Calibri" pitchFamily="34" charset="0"/>
                <a:cs typeface="Calibri" pitchFamily="34" charset="0"/>
              </a:rPr>
              <a:t>How do I acknowledge the blind spots that limit my ability to see what is really happening?</a:t>
            </a:r>
          </a:p>
          <a:p>
            <a:pPr>
              <a:buFont typeface="Wingdings" pitchFamily="2" charset="2"/>
              <a:buChar char="v"/>
            </a:pPr>
            <a:r>
              <a:rPr lang="en-US" dirty="0" smtClean="0">
                <a:latin typeface="Calibri" pitchFamily="34" charset="0"/>
                <a:cs typeface="Calibri" pitchFamily="34" charset="0"/>
              </a:rPr>
              <a:t>How will I acknowledge recurring patterns and respond more effectively to life’s wake up calls?</a:t>
            </a:r>
          </a:p>
          <a:p>
            <a:pPr>
              <a:buFont typeface="Wingdings" pitchFamily="2" charset="2"/>
              <a:buChar char="v"/>
            </a:pPr>
            <a:r>
              <a:rPr lang="en-US" dirty="0" smtClean="0">
                <a:latin typeface="Calibri" pitchFamily="34" charset="0"/>
                <a:cs typeface="Calibri" pitchFamily="34" charset="0"/>
              </a:rPr>
              <a:t>What helps me to face and accept a current reality that I have been avoiding?</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dirty="0">
              <a:latin typeface="Calibri" pitchFamily="34" charset="0"/>
              <a:cs typeface="Calibri" pitchFamily="34" charset="0"/>
            </a:endParaRPr>
          </a:p>
        </p:txBody>
      </p:sp>
      <p:sp>
        <p:nvSpPr>
          <p:cNvPr id="10" name="TextBox 9"/>
          <p:cNvSpPr txBox="1"/>
          <p:nvPr/>
        </p:nvSpPr>
        <p:spPr>
          <a:xfrm>
            <a:off x="4724400" y="4724400"/>
            <a:ext cx="4114800" cy="1477328"/>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r>
              <a:rPr lang="en-US" sz="2200" b="1" i="1" dirty="0" smtClean="0">
                <a:solidFill>
                  <a:schemeClr val="bg2">
                    <a:lumMod val="25000"/>
                  </a:schemeClr>
                </a:solidFill>
                <a:latin typeface="Calibri" pitchFamily="34" charset="0"/>
                <a:cs typeface="Calibri" pitchFamily="34" charset="0"/>
              </a:rPr>
              <a:t>I choose to live consciously by  acknowledging what I have been avoiding, particularly: _________</a:t>
            </a:r>
            <a:endParaRPr lang="en-US" sz="2200" b="1" i="1" dirty="0" smtClean="0">
              <a:solidFill>
                <a:schemeClr val="bg2">
                  <a:lumMod val="25000"/>
                </a:schemeClr>
              </a:solidFill>
            </a:endParaRPr>
          </a:p>
        </p:txBody>
      </p:sp>
      <p:sp>
        <p:nvSpPr>
          <p:cNvPr id="11" name="TextBox 10"/>
          <p:cNvSpPr txBox="1"/>
          <p:nvPr/>
        </p:nvSpPr>
        <p:spPr>
          <a:xfrm>
            <a:off x="4648200" y="5334000"/>
            <a:ext cx="3505200" cy="369332"/>
          </a:xfrm>
          <a:prstGeom prst="rect">
            <a:avLst/>
          </a:prstGeom>
          <a:no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34, March 4: </a:t>
            </a:r>
            <a:r>
              <a:rPr lang="en-US" sz="3200" b="1" u="sng" dirty="0" smtClean="0"/>
              <a:t>I LOVE</a:t>
            </a:r>
            <a:endParaRPr lang="en-US" sz="3200" dirty="0"/>
          </a:p>
        </p:txBody>
      </p:sp>
      <p:sp>
        <p:nvSpPr>
          <p:cNvPr id="6" name="Text Placeholder 5"/>
          <p:cNvSpPr>
            <a:spLocks noGrp="1"/>
          </p:cNvSpPr>
          <p:nvPr>
            <p:ph type="body" idx="1"/>
          </p:nvPr>
        </p:nvSpPr>
        <p:spPr>
          <a:xfrm>
            <a:off x="457200" y="1295400"/>
            <a:ext cx="4040188" cy="533400"/>
          </a:xfrm>
          <a:solidFill>
            <a:schemeClr val="bg1">
              <a:lumMod val="85000"/>
            </a:schemeClr>
          </a:solidFill>
        </p:spPr>
        <p:txBody>
          <a:bodyPr anchor="t">
            <a:noAutofit/>
          </a:bodyPr>
          <a:lstStyle/>
          <a:p>
            <a:pPr>
              <a:spcBef>
                <a:spcPct val="50000"/>
              </a:spcBef>
            </a:pPr>
            <a:r>
              <a:rPr lang="en-US" sz="1600" i="1" dirty="0" smtClean="0">
                <a:latin typeface="Calibri" pitchFamily="34" charset="0"/>
                <a:cs typeface="Calibri" pitchFamily="34" charset="0"/>
              </a:rPr>
              <a:t>“I don’t do great things.  I do small things with great love.”          </a:t>
            </a:r>
            <a:r>
              <a:rPr lang="en-US" sz="1600" dirty="0" smtClean="0">
                <a:latin typeface="Calibri" pitchFamily="34" charset="0"/>
                <a:cs typeface="Calibri" pitchFamily="34" charset="0"/>
              </a:rPr>
              <a:t>Mother Teresa of Calcutta </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1905000"/>
            <a:ext cx="4114800" cy="4455320"/>
          </a:xfrm>
        </p:spPr>
        <p:txBody>
          <a:bodyPr>
            <a:normAutofit fontScale="47500" lnSpcReduction="20000"/>
          </a:bodyPr>
          <a:lstStyle/>
          <a:p>
            <a:pPr marL="0" indent="0">
              <a:lnSpc>
                <a:spcPct val="80000"/>
              </a:lnSpc>
              <a:buNone/>
            </a:pPr>
            <a:r>
              <a:rPr lang="en-US" sz="4200" dirty="0" smtClean="0">
                <a:latin typeface="Calibri" pitchFamily="34" charset="0"/>
                <a:cs typeface="Calibri" pitchFamily="34" charset="0"/>
              </a:rPr>
              <a:t>Love, the glue that bonds us together, is expressed in tangible ways by being fully present. </a:t>
            </a:r>
          </a:p>
          <a:p>
            <a:pPr marL="0" indent="0">
              <a:lnSpc>
                <a:spcPct val="80000"/>
              </a:lnSpc>
              <a:buNone/>
            </a:pPr>
            <a:r>
              <a:rPr lang="en-US" sz="4200" dirty="0" err="1" smtClean="0">
                <a:latin typeface="Calibri" pitchFamily="34" charset="0"/>
                <a:cs typeface="Calibri" pitchFamily="34" charset="0"/>
              </a:rPr>
              <a:t>Maralyn</a:t>
            </a:r>
            <a:r>
              <a:rPr lang="en-US" sz="4200" dirty="0" smtClean="0">
                <a:latin typeface="Calibri" pitchFamily="34" charset="0"/>
                <a:cs typeface="Calibri" pitchFamily="34" charset="0"/>
              </a:rPr>
              <a:t> </a:t>
            </a:r>
            <a:r>
              <a:rPr lang="en-US" sz="4200" dirty="0" err="1" smtClean="0">
                <a:latin typeface="Calibri" pitchFamily="34" charset="0"/>
                <a:cs typeface="Calibri" pitchFamily="34" charset="0"/>
              </a:rPr>
              <a:t>Cale</a:t>
            </a:r>
            <a:r>
              <a:rPr lang="en-US" sz="4200" dirty="0" smtClean="0">
                <a:latin typeface="Calibri" pitchFamily="34" charset="0"/>
                <a:cs typeface="Calibri" pitchFamily="34" charset="0"/>
              </a:rPr>
              <a:t>, a life coach at </a:t>
            </a:r>
          </a:p>
          <a:p>
            <a:pPr marL="0" indent="0">
              <a:lnSpc>
                <a:spcPct val="80000"/>
              </a:lnSpc>
              <a:buNone/>
            </a:pPr>
            <a:r>
              <a:rPr lang="en-US" sz="4200" dirty="0" smtClean="0">
                <a:latin typeface="Calibri" pitchFamily="34" charset="0"/>
                <a:cs typeface="Calibri" pitchFamily="34" charset="0"/>
              </a:rPr>
              <a:t>http://realizingrichrelationships.com </a:t>
            </a:r>
          </a:p>
          <a:p>
            <a:pPr marL="0" indent="0">
              <a:lnSpc>
                <a:spcPct val="80000"/>
              </a:lnSpc>
              <a:buNone/>
            </a:pPr>
            <a:r>
              <a:rPr lang="en-US" sz="4200" dirty="0" smtClean="0">
                <a:latin typeface="Calibri" pitchFamily="34" charset="0"/>
                <a:cs typeface="Calibri" pitchFamily="34" charset="0"/>
              </a:rPr>
              <a:t>nurtures juicy partnerships with ourselves and others by strengthening </a:t>
            </a:r>
            <a:r>
              <a:rPr lang="en-US" sz="4200" b="1" i="1" dirty="0" smtClean="0">
                <a:solidFill>
                  <a:schemeClr val="bg2">
                    <a:lumMod val="25000"/>
                  </a:schemeClr>
                </a:solidFill>
                <a:latin typeface="Calibri" pitchFamily="34" charset="0"/>
                <a:cs typeface="Calibri" pitchFamily="34" charset="0"/>
              </a:rPr>
              <a:t>RICH</a:t>
            </a:r>
            <a:r>
              <a:rPr lang="en-US" sz="4200" dirty="0" smtClean="0">
                <a:latin typeface="Calibri" pitchFamily="34" charset="0"/>
                <a:cs typeface="Calibri" pitchFamily="34" charset="0"/>
              </a:rPr>
              <a:t> relationships.</a:t>
            </a:r>
          </a:p>
          <a:p>
            <a:pPr marL="0" indent="0">
              <a:lnSpc>
                <a:spcPct val="80000"/>
              </a:lnSpc>
              <a:buNone/>
            </a:pPr>
            <a:endParaRPr lang="en-US" sz="600" b="1" dirty="0" smtClean="0">
              <a:solidFill>
                <a:schemeClr val="bg2">
                  <a:lumMod val="25000"/>
                </a:schemeClr>
              </a:solidFill>
              <a:latin typeface="Calibri" pitchFamily="34" charset="0"/>
              <a:cs typeface="Calibri" pitchFamily="34" charset="0"/>
            </a:endParaRPr>
          </a:p>
          <a:p>
            <a:pPr marL="0" indent="0">
              <a:lnSpc>
                <a:spcPct val="80000"/>
              </a:lnSpc>
              <a:buNone/>
            </a:pPr>
            <a:endParaRPr lang="en-US" sz="500" b="1" dirty="0" smtClean="0">
              <a:solidFill>
                <a:schemeClr val="bg2">
                  <a:lumMod val="25000"/>
                </a:schemeClr>
              </a:solidFill>
              <a:latin typeface="Calibri" pitchFamily="34" charset="0"/>
              <a:cs typeface="Calibri" pitchFamily="34" charset="0"/>
            </a:endParaRPr>
          </a:p>
          <a:p>
            <a:pPr marL="0" indent="0">
              <a:lnSpc>
                <a:spcPct val="80000"/>
              </a:lnSpc>
              <a:buNone/>
            </a:pPr>
            <a:r>
              <a:rPr lang="en-US" sz="4200" b="1" dirty="0" smtClean="0">
                <a:solidFill>
                  <a:schemeClr val="bg2">
                    <a:lumMod val="25000"/>
                  </a:schemeClr>
                </a:solidFill>
                <a:latin typeface="Calibri" pitchFamily="34" charset="0"/>
                <a:cs typeface="Calibri" pitchFamily="34" charset="0"/>
              </a:rPr>
              <a:t>R = Respectful</a:t>
            </a:r>
            <a:r>
              <a:rPr lang="en-US" sz="4200" dirty="0" smtClean="0">
                <a:latin typeface="Calibri" pitchFamily="34" charset="0"/>
                <a:cs typeface="Calibri" pitchFamily="34" charset="0"/>
              </a:rPr>
              <a:t>: I revere others </a:t>
            </a:r>
          </a:p>
          <a:p>
            <a:pPr marL="0" indent="0">
              <a:lnSpc>
                <a:spcPct val="80000"/>
              </a:lnSpc>
              <a:buNone/>
            </a:pPr>
            <a:r>
              <a:rPr lang="en-US" sz="4200" dirty="0" smtClean="0">
                <a:latin typeface="Calibri" pitchFamily="34" charset="0"/>
                <a:cs typeface="Calibri" pitchFamily="34" charset="0"/>
              </a:rPr>
              <a:t>       by honoring their unique gifts </a:t>
            </a:r>
          </a:p>
          <a:p>
            <a:pPr marL="0" indent="0">
              <a:lnSpc>
                <a:spcPct val="80000"/>
              </a:lnSpc>
              <a:buNone/>
            </a:pPr>
            <a:r>
              <a:rPr lang="en-US" sz="4200" dirty="0" smtClean="0">
                <a:latin typeface="Calibri" pitchFamily="34" charset="0"/>
                <a:cs typeface="Calibri" pitchFamily="34" charset="0"/>
              </a:rPr>
              <a:t>       and I let go of controlling them.</a:t>
            </a:r>
          </a:p>
          <a:p>
            <a:pPr marL="0" indent="0">
              <a:lnSpc>
                <a:spcPct val="80000"/>
              </a:lnSpc>
              <a:buNone/>
            </a:pPr>
            <a:r>
              <a:rPr lang="en-US" sz="4200" b="1" dirty="0" smtClean="0">
                <a:solidFill>
                  <a:schemeClr val="bg2">
                    <a:lumMod val="25000"/>
                  </a:schemeClr>
                </a:solidFill>
                <a:latin typeface="Calibri" pitchFamily="34" charset="0"/>
                <a:cs typeface="Calibri" pitchFamily="34" charset="0"/>
              </a:rPr>
              <a:t>I =   Intimate</a:t>
            </a:r>
            <a:r>
              <a:rPr lang="en-US" sz="4200" dirty="0" smtClean="0">
                <a:latin typeface="Calibri" pitchFamily="34" charset="0"/>
                <a:cs typeface="Calibri" pitchFamily="34" charset="0"/>
              </a:rPr>
              <a:t>: I demonstrate trust by</a:t>
            </a:r>
          </a:p>
          <a:p>
            <a:pPr marL="0" indent="0">
              <a:lnSpc>
                <a:spcPct val="80000"/>
              </a:lnSpc>
              <a:buNone/>
            </a:pPr>
            <a:r>
              <a:rPr lang="en-US" sz="4200" dirty="0" smtClean="0">
                <a:latin typeface="Calibri" pitchFamily="34" charset="0"/>
                <a:cs typeface="Calibri" pitchFamily="34" charset="0"/>
              </a:rPr>
              <a:t>        being open and undefended.</a:t>
            </a:r>
          </a:p>
          <a:p>
            <a:pPr marL="0" indent="0">
              <a:lnSpc>
                <a:spcPct val="80000"/>
              </a:lnSpc>
              <a:buNone/>
            </a:pPr>
            <a:r>
              <a:rPr lang="en-US" sz="4200" b="1" dirty="0" smtClean="0">
                <a:solidFill>
                  <a:schemeClr val="bg2">
                    <a:lumMod val="25000"/>
                  </a:schemeClr>
                </a:solidFill>
                <a:latin typeface="Calibri" pitchFamily="34" charset="0"/>
                <a:cs typeface="Calibri" pitchFamily="34" charset="0"/>
              </a:rPr>
              <a:t>C = Courageous</a:t>
            </a:r>
            <a:r>
              <a:rPr lang="en-US" sz="4200" dirty="0" smtClean="0">
                <a:latin typeface="Calibri" pitchFamily="34" charset="0"/>
                <a:cs typeface="Calibri" pitchFamily="34" charset="0"/>
              </a:rPr>
              <a:t>: I live with </a:t>
            </a:r>
          </a:p>
          <a:p>
            <a:pPr marL="0" indent="0">
              <a:lnSpc>
                <a:spcPct val="80000"/>
              </a:lnSpc>
              <a:buNone/>
            </a:pPr>
            <a:r>
              <a:rPr lang="en-US" sz="4200" dirty="0" smtClean="0">
                <a:latin typeface="Calibri" pitchFamily="34" charset="0"/>
                <a:cs typeface="Calibri" pitchFamily="34" charset="0"/>
              </a:rPr>
              <a:t>       integrity, celebrate what is and I</a:t>
            </a:r>
          </a:p>
          <a:p>
            <a:pPr marL="0" indent="0">
              <a:lnSpc>
                <a:spcPct val="80000"/>
              </a:lnSpc>
              <a:buNone/>
            </a:pPr>
            <a:r>
              <a:rPr lang="en-US" sz="4200" dirty="0" smtClean="0">
                <a:latin typeface="Calibri" pitchFamily="34" charset="0"/>
                <a:cs typeface="Calibri" pitchFamily="34" charset="0"/>
              </a:rPr>
              <a:t>       am curious to learn from all. </a:t>
            </a:r>
          </a:p>
          <a:p>
            <a:pPr marL="0" indent="0">
              <a:lnSpc>
                <a:spcPct val="80000"/>
              </a:lnSpc>
              <a:buNone/>
            </a:pPr>
            <a:r>
              <a:rPr lang="en-US" sz="4200" b="1" dirty="0" smtClean="0">
                <a:solidFill>
                  <a:schemeClr val="bg2">
                    <a:lumMod val="25000"/>
                  </a:schemeClr>
                </a:solidFill>
                <a:latin typeface="Calibri" pitchFamily="34" charset="0"/>
                <a:cs typeface="Calibri" pitchFamily="34" charset="0"/>
              </a:rPr>
              <a:t>H = Human:</a:t>
            </a:r>
            <a:r>
              <a:rPr lang="en-US" sz="4200" dirty="0" smtClean="0">
                <a:latin typeface="Calibri" pitchFamily="34" charset="0"/>
                <a:cs typeface="Calibri" pitchFamily="34" charset="0"/>
              </a:rPr>
              <a:t> I honor our humanity </a:t>
            </a:r>
          </a:p>
          <a:p>
            <a:pPr marL="0" indent="0">
              <a:lnSpc>
                <a:spcPct val="80000"/>
              </a:lnSpc>
              <a:buNone/>
            </a:pPr>
            <a:r>
              <a:rPr lang="en-US" sz="4200" dirty="0" smtClean="0">
                <a:latin typeface="Calibri" pitchFamily="34" charset="0"/>
                <a:cs typeface="Calibri" pitchFamily="34" charset="0"/>
              </a:rPr>
              <a:t>       when we do not live up to our</a:t>
            </a:r>
          </a:p>
          <a:p>
            <a:pPr marL="0" indent="0">
              <a:lnSpc>
                <a:spcPct val="80000"/>
              </a:lnSpc>
              <a:buNone/>
            </a:pPr>
            <a:r>
              <a:rPr lang="en-US" sz="4200" dirty="0" smtClean="0">
                <a:latin typeface="Calibri" pitchFamily="34" charset="0"/>
                <a:cs typeface="Calibri" pitchFamily="34" charset="0"/>
              </a:rPr>
              <a:t>       ideals.</a:t>
            </a:r>
          </a:p>
          <a:p>
            <a:pPr marL="0" indent="0">
              <a:lnSpc>
                <a:spcPct val="80000"/>
              </a:lnSpc>
              <a:buNone/>
            </a:pPr>
            <a:endParaRPr lang="en-US" sz="2600" dirty="0" smtClean="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3200400"/>
          </a:xfrm>
        </p:spPr>
        <p:txBody>
          <a:bodyPr>
            <a:normAutofit/>
          </a:bodyPr>
          <a:lstStyle/>
          <a:p>
            <a:pPr marL="0" indent="0">
              <a:lnSpc>
                <a:spcPct val="80000"/>
              </a:lnSpc>
              <a:buFont typeface="Wingdings" pitchFamily="2" charset="2"/>
              <a:buChar char="v"/>
            </a:pPr>
            <a:r>
              <a:rPr lang="en-US" dirty="0" smtClean="0">
                <a:latin typeface="Calibri" pitchFamily="34" charset="0"/>
                <a:cs typeface="Calibri" pitchFamily="34" charset="0"/>
              </a:rPr>
              <a:t>What will encourage me to do small things with great love, such as being fully present? </a:t>
            </a:r>
          </a:p>
          <a:p>
            <a:pPr marL="0" indent="0">
              <a:lnSpc>
                <a:spcPct val="80000"/>
              </a:lnSpc>
              <a:buFont typeface="Wingdings" pitchFamily="2" charset="2"/>
              <a:buChar char="v"/>
            </a:pPr>
            <a:r>
              <a:rPr lang="en-US" dirty="0" smtClean="0">
                <a:latin typeface="Calibri" pitchFamily="34" charset="0"/>
                <a:cs typeface="Calibri" pitchFamily="34" charset="0"/>
              </a:rPr>
              <a:t>How will I nurture juicy partnerships by strengthening </a:t>
            </a:r>
            <a:r>
              <a:rPr lang="en-US" b="1" dirty="0" smtClean="0">
                <a:solidFill>
                  <a:schemeClr val="bg2">
                    <a:lumMod val="25000"/>
                  </a:schemeClr>
                </a:solidFill>
                <a:latin typeface="Calibri" pitchFamily="34" charset="0"/>
                <a:cs typeface="Calibri" pitchFamily="34" charset="0"/>
              </a:rPr>
              <a:t>RICH</a:t>
            </a:r>
            <a:r>
              <a:rPr lang="en-US" dirty="0" smtClean="0">
                <a:latin typeface="Calibri" pitchFamily="34" charset="0"/>
                <a:cs typeface="Calibri" pitchFamily="34" charset="0"/>
              </a:rPr>
              <a:t> relationships?</a:t>
            </a:r>
          </a:p>
          <a:p>
            <a:pPr marL="0" indent="0">
              <a:lnSpc>
                <a:spcPct val="80000"/>
              </a:lnSpc>
              <a:buFont typeface="Wingdings" pitchFamily="2" charset="2"/>
              <a:buChar char="v"/>
            </a:pPr>
            <a:r>
              <a:rPr lang="en-US" dirty="0" smtClean="0">
                <a:latin typeface="Calibri" pitchFamily="34" charset="0"/>
                <a:cs typeface="Calibri" pitchFamily="34" charset="0"/>
              </a:rPr>
              <a:t>In what ways will I demonstrate increased respect, intimate trust, and courage, while also honoring human </a:t>
            </a:r>
            <a:r>
              <a:rPr lang="en-US" dirty="0" err="1" smtClean="0">
                <a:latin typeface="Calibri" pitchFamily="34" charset="0"/>
                <a:cs typeface="Calibri" pitchFamily="34" charset="0"/>
              </a:rPr>
              <a:t>frailities</a:t>
            </a:r>
            <a:r>
              <a:rPr lang="en-US" dirty="0" smtClean="0">
                <a:latin typeface="Calibri" pitchFamily="34" charset="0"/>
                <a:cs typeface="Calibri" pitchFamily="34" charset="0"/>
              </a:rPr>
              <a:t>, as I grow in love?</a:t>
            </a:r>
          </a:p>
          <a:p>
            <a:pPr marL="0" indent="0">
              <a:lnSpc>
                <a:spcPct val="80000"/>
              </a:lnSpc>
              <a:buFont typeface="Wingdings" pitchFamily="2" charset="2"/>
              <a:buChar char="v"/>
            </a:pPr>
            <a:endParaRPr lang="en-US" dirty="0" smtClean="0">
              <a:latin typeface="Calibri" pitchFamily="34" charset="0"/>
              <a:cs typeface="Calibri" pitchFamily="34" charset="0"/>
            </a:endParaRPr>
          </a:p>
          <a:p>
            <a:pPr marL="0" indent="0">
              <a:lnSpc>
                <a:spcPct val="80000"/>
              </a:lnSpc>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648200"/>
            <a:ext cx="4191000" cy="1477328"/>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pPr>
              <a:buNone/>
            </a:pPr>
            <a:r>
              <a:rPr lang="en-US" sz="2200" b="1" i="1" dirty="0" smtClean="0">
                <a:solidFill>
                  <a:schemeClr val="bg2">
                    <a:lumMod val="25000"/>
                  </a:schemeClr>
                </a:solidFill>
                <a:latin typeface="Calibri" pitchFamily="34" charset="0"/>
                <a:cs typeface="Calibri" pitchFamily="34" charset="0"/>
              </a:rPr>
              <a:t>I commit to being a more loving person—towards myself and others, particularly: ___________ </a:t>
            </a:r>
            <a:endParaRPr lang="en-US" sz="2200" b="1" dirty="0" smtClean="0">
              <a:solidFill>
                <a:schemeClr val="bg2">
                  <a:lumMod val="25000"/>
                </a:schemeClr>
              </a:solidFill>
            </a:endParaRPr>
          </a:p>
        </p:txBody>
      </p:sp>
      <p:sp>
        <p:nvSpPr>
          <p:cNvPr id="11" name="TextBox 10"/>
          <p:cNvSpPr txBox="1"/>
          <p:nvPr/>
        </p:nvSpPr>
        <p:spPr>
          <a:xfrm>
            <a:off x="4648200" y="5334000"/>
            <a:ext cx="3505200" cy="369332"/>
          </a:xfrm>
          <a:prstGeom prst="rect">
            <a:avLst/>
          </a:prstGeom>
          <a:no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35 , March 5: </a:t>
            </a:r>
            <a:r>
              <a:rPr lang="en-US" sz="3200" b="1" u="sng" dirty="0" smtClean="0"/>
              <a:t>I UNDERSTAND</a:t>
            </a:r>
            <a:endParaRPr lang="en-US" sz="3200" dirty="0"/>
          </a:p>
        </p:txBody>
      </p:sp>
      <p:sp>
        <p:nvSpPr>
          <p:cNvPr id="6" name="Text Placeholder 5"/>
          <p:cNvSpPr>
            <a:spLocks noGrp="1"/>
          </p:cNvSpPr>
          <p:nvPr>
            <p:ph type="body" idx="1"/>
          </p:nvPr>
        </p:nvSpPr>
        <p:spPr>
          <a:xfrm>
            <a:off x="457200" y="1295400"/>
            <a:ext cx="4040188" cy="914400"/>
          </a:xfrm>
          <a:solidFill>
            <a:schemeClr val="bg1">
              <a:lumMod val="85000"/>
            </a:schemeClr>
          </a:solidFill>
        </p:spPr>
        <p:txBody>
          <a:bodyPr anchor="t">
            <a:noAutofit/>
          </a:bodyPr>
          <a:lstStyle/>
          <a:p>
            <a:pPr algn="ctr">
              <a:spcBef>
                <a:spcPct val="50000"/>
              </a:spcBef>
            </a:pPr>
            <a:r>
              <a:rPr lang="en-US" sz="1800" i="1" dirty="0" smtClean="0">
                <a:latin typeface="Calibri" pitchFamily="34" charset="0"/>
                <a:cs typeface="Calibri" pitchFamily="34" charset="0"/>
              </a:rPr>
              <a:t>“Peace cannot be kept by force.  It can only be achieved by understanding.” </a:t>
            </a:r>
            <a:r>
              <a:rPr lang="en-US" sz="1800" dirty="0" smtClean="0">
                <a:latin typeface="Calibri" pitchFamily="34" charset="0"/>
                <a:cs typeface="Calibri" pitchFamily="34" charset="0"/>
              </a:rPr>
              <a:t>Albert Einstein, Physicist</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fontScale="92500" lnSpcReduction="20000"/>
          </a:bodyPr>
          <a:lstStyle/>
          <a:p>
            <a:pPr marL="0" indent="0">
              <a:buNone/>
            </a:pPr>
            <a:r>
              <a:rPr lang="en-US" dirty="0" smtClean="0">
                <a:latin typeface="Calibri" pitchFamily="34" charset="0"/>
                <a:cs typeface="Calibri" pitchFamily="34" charset="0"/>
              </a:rPr>
              <a:t>Understanding is different from agreement. It means that I am willing to let go of my agendas about what I think I know about you. </a:t>
            </a:r>
          </a:p>
          <a:p>
            <a:pPr marL="0" indent="0">
              <a:buNone/>
            </a:pPr>
            <a:endParaRPr lang="en-US" sz="8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With an open heart, I  commit to truly “getting you”. I practice seeking to understand others even when it appears we have little in common and I am in conflict with them.</a:t>
            </a:r>
          </a:p>
          <a:p>
            <a:pPr marL="0" indent="0">
              <a:buNone/>
            </a:pPr>
            <a:endParaRPr lang="en-US" sz="9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Understanding is based on developing empathy for another—an ability to imagine what it would be like to walk through life in their shoes.</a:t>
            </a:r>
          </a:p>
        </p:txBody>
      </p:sp>
      <p:sp>
        <p:nvSpPr>
          <p:cNvPr id="9" name="Content Placeholder 8"/>
          <p:cNvSpPr>
            <a:spLocks noGrp="1"/>
          </p:cNvSpPr>
          <p:nvPr>
            <p:ph sz="quarter" idx="4"/>
          </p:nvPr>
        </p:nvSpPr>
        <p:spPr>
          <a:xfrm>
            <a:off x="4648200" y="1752600"/>
            <a:ext cx="4041775" cy="2895600"/>
          </a:xfrm>
        </p:spPr>
        <p:txBody>
          <a:bodyPr>
            <a:normAutofit fontScale="92500" lnSpcReduction="20000"/>
          </a:bodyPr>
          <a:lstStyle/>
          <a:p>
            <a:pPr marL="0" indent="0">
              <a:buFont typeface="Wingdings" pitchFamily="2" charset="2"/>
              <a:buChar char="v"/>
            </a:pPr>
            <a:r>
              <a:rPr lang="en-US" sz="2400" dirty="0" smtClean="0">
                <a:latin typeface="Calibri" pitchFamily="34" charset="0"/>
                <a:cs typeface="Calibri" pitchFamily="34" charset="0"/>
              </a:rPr>
              <a:t>When do I get stuck seeking agreement, rather than understanding?</a:t>
            </a:r>
          </a:p>
          <a:p>
            <a:pPr marL="0" indent="0">
              <a:buFont typeface="Wingdings" pitchFamily="2" charset="2"/>
              <a:buChar char="v"/>
            </a:pPr>
            <a:r>
              <a:rPr lang="en-US" sz="2400" dirty="0" smtClean="0">
                <a:latin typeface="Calibri" pitchFamily="34" charset="0"/>
                <a:cs typeface="Calibri" pitchFamily="34" charset="0"/>
              </a:rPr>
              <a:t>How will people know that I understand and respect their viewpoint, even when we disagree?</a:t>
            </a:r>
          </a:p>
          <a:p>
            <a:pPr marL="0" indent="0">
              <a:buFont typeface="Wingdings" pitchFamily="2" charset="2"/>
              <a:buChar char="v"/>
            </a:pPr>
            <a:r>
              <a:rPr lang="en-US" sz="2400" dirty="0" smtClean="0">
                <a:latin typeface="Calibri" pitchFamily="34" charset="0"/>
                <a:cs typeface="Calibri" pitchFamily="34" charset="0"/>
              </a:rPr>
              <a:t>What helps to increase my empathy to promote better understanding?</a:t>
            </a: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5720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876800"/>
            <a:ext cx="3657600" cy="1446550"/>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seek to understand another’s experience.  I  will practice more empathy with: ________________________</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36 , March 6: </a:t>
            </a:r>
            <a:r>
              <a:rPr lang="en-US" sz="3200" b="1" u="sng" dirty="0" smtClean="0"/>
              <a:t>I AM MINDFUL</a:t>
            </a:r>
            <a:endParaRPr lang="en-US" sz="3200" dirty="0"/>
          </a:p>
        </p:txBody>
      </p:sp>
      <p:sp>
        <p:nvSpPr>
          <p:cNvPr id="6" name="Text Placeholder 5"/>
          <p:cNvSpPr>
            <a:spLocks noGrp="1"/>
          </p:cNvSpPr>
          <p:nvPr>
            <p:ph type="body" idx="1"/>
          </p:nvPr>
        </p:nvSpPr>
        <p:spPr>
          <a:xfrm>
            <a:off x="457200" y="1295400"/>
            <a:ext cx="4040188" cy="1371600"/>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“Mindfulness is paying attention to the present moment with intention, while letting go of judgment as if your life depends on it</a:t>
            </a:r>
            <a:r>
              <a:rPr lang="en-US" sz="1800" dirty="0" smtClean="0">
                <a:solidFill>
                  <a:schemeClr val="bg2">
                    <a:lumMod val="25000"/>
                  </a:schemeClr>
                </a:solidFill>
                <a:latin typeface="Calibri" pitchFamily="34" charset="0"/>
                <a:cs typeface="Calibri" pitchFamily="34" charset="0"/>
              </a:rPr>
              <a:t>.”         Jon </a:t>
            </a:r>
            <a:r>
              <a:rPr lang="en-US" sz="1800" dirty="0" err="1" smtClean="0">
                <a:solidFill>
                  <a:schemeClr val="bg2">
                    <a:lumMod val="25000"/>
                  </a:schemeClr>
                </a:solidFill>
                <a:latin typeface="Calibri" pitchFamily="34" charset="0"/>
                <a:cs typeface="Calibri" pitchFamily="34" charset="0"/>
              </a:rPr>
              <a:t>Kabat-Zinn</a:t>
            </a:r>
            <a:r>
              <a:rPr lang="en-US" sz="1800" dirty="0" smtClean="0">
                <a:solidFill>
                  <a:schemeClr val="bg2">
                    <a:lumMod val="25000"/>
                  </a:schemeClr>
                </a:solidFill>
                <a:latin typeface="Calibri" pitchFamily="34" charset="0"/>
                <a:cs typeface="Calibri" pitchFamily="34" charset="0"/>
              </a:rPr>
              <a:t>,           Stress Management Researcher</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667000"/>
            <a:ext cx="4040188" cy="3693320"/>
          </a:xfrm>
        </p:spPr>
        <p:txBody>
          <a:bodyPr>
            <a:noAutofit/>
          </a:bodyPr>
          <a:lstStyle/>
          <a:p>
            <a:pPr marL="0" indent="0">
              <a:buNone/>
            </a:pPr>
            <a:r>
              <a:rPr lang="en-US" sz="2000" dirty="0" smtClean="0">
                <a:latin typeface="Calibri" pitchFamily="34" charset="0"/>
                <a:cs typeface="Calibri" pitchFamily="34" charset="0"/>
              </a:rPr>
              <a:t>Being mindful means to live as fully as I can in the present moment. </a:t>
            </a:r>
          </a:p>
          <a:p>
            <a:pPr marL="0" indent="0">
              <a:buNone/>
            </a:pPr>
            <a:r>
              <a:rPr lang="en-US" sz="2000" dirty="0" smtClean="0">
                <a:latin typeface="Calibri" pitchFamily="34" charset="0"/>
                <a:cs typeface="Calibri" pitchFamily="34" charset="0"/>
              </a:rPr>
              <a:t>As a result, I let go of thinking about the past or focusing on the future. I enjoy what is without hanging on to it, nor fearing it will always be this way. </a:t>
            </a:r>
          </a:p>
          <a:p>
            <a:pPr marL="0" indent="0">
              <a:buNone/>
            </a:pPr>
            <a:r>
              <a:rPr lang="en-US" sz="2000" dirty="0" smtClean="0">
                <a:latin typeface="Calibri" pitchFamily="34" charset="0"/>
                <a:cs typeface="Calibri" pitchFamily="34" charset="0"/>
              </a:rPr>
              <a:t>As meditation teacher, </a:t>
            </a:r>
            <a:r>
              <a:rPr lang="en-US" sz="2000" dirty="0" err="1" smtClean="0">
                <a:latin typeface="Calibri" pitchFamily="34" charset="0"/>
                <a:cs typeface="Calibri" pitchFamily="34" charset="0"/>
              </a:rPr>
              <a:t>Amit</a:t>
            </a:r>
            <a:r>
              <a:rPr lang="en-US" sz="2000" dirty="0" smtClean="0">
                <a:latin typeface="Calibri" pitchFamily="34" charset="0"/>
                <a:cs typeface="Calibri" pitchFamily="34" charset="0"/>
              </a:rPr>
              <a:t> Ray, says: </a:t>
            </a:r>
            <a:r>
              <a:rPr lang="en-US" sz="2000" i="1" dirty="0" smtClean="0">
                <a:latin typeface="Calibri" pitchFamily="34" charset="0"/>
                <a:cs typeface="Calibri" pitchFamily="34" charset="0"/>
              </a:rPr>
              <a:t>“Life is a dance. Mindfulness is witnessing that dance.”  </a:t>
            </a:r>
            <a:r>
              <a:rPr lang="en-US" sz="2000" dirty="0" smtClean="0">
                <a:latin typeface="Calibri" pitchFamily="34" charset="0"/>
                <a:cs typeface="Calibri" pitchFamily="34" charset="0"/>
              </a:rPr>
              <a:t>I put on my dancing shoes to live well, love well and to let go of the rest. </a:t>
            </a:r>
            <a:endParaRPr lang="en-US" sz="2000"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895600"/>
          </a:xfrm>
        </p:spPr>
        <p:txBody>
          <a:bodyPr>
            <a:normAutofit fontScale="92500"/>
          </a:bodyPr>
          <a:lstStyle/>
          <a:p>
            <a:pPr>
              <a:buFont typeface="Wingdings" pitchFamily="2" charset="2"/>
              <a:buChar char="v"/>
            </a:pPr>
            <a:r>
              <a:rPr lang="en-US" dirty="0" smtClean="0">
                <a:latin typeface="Calibri" pitchFamily="34" charset="0"/>
                <a:cs typeface="Calibri" pitchFamily="34" charset="0"/>
              </a:rPr>
              <a:t>To what degree am I mindful throughout the day to live as fully as I can?  </a:t>
            </a:r>
          </a:p>
          <a:p>
            <a:pPr>
              <a:buFont typeface="Wingdings" pitchFamily="2" charset="2"/>
              <a:buChar char="v"/>
            </a:pPr>
            <a:r>
              <a:rPr lang="en-US" sz="2200" dirty="0" smtClean="0">
                <a:latin typeface="Calibri" pitchFamily="34" charset="0"/>
                <a:cs typeface="Calibri" pitchFamily="34" charset="0"/>
              </a:rPr>
              <a:t>What supports me to stay focused on </a:t>
            </a:r>
            <a:r>
              <a:rPr lang="en-US" dirty="0" smtClean="0">
                <a:latin typeface="Calibri" pitchFamily="34" charset="0"/>
                <a:cs typeface="Calibri" pitchFamily="34" charset="0"/>
              </a:rPr>
              <a:t>the present moment, rather than the past, or the future?</a:t>
            </a:r>
          </a:p>
          <a:p>
            <a:pPr>
              <a:buFont typeface="Wingdings" pitchFamily="2" charset="2"/>
              <a:buChar char="v"/>
            </a:pPr>
            <a:r>
              <a:rPr lang="en-US" dirty="0" smtClean="0">
                <a:latin typeface="Calibri" pitchFamily="34" charset="0"/>
                <a:cs typeface="Calibri" pitchFamily="34" charset="0"/>
              </a:rPr>
              <a:t>How do I enjoy dancing with life in a mindful way? </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None/>
            </a:pPr>
            <a:endParaRPr lang="en-US" dirty="0"/>
          </a:p>
        </p:txBody>
      </p:sp>
      <p:sp>
        <p:nvSpPr>
          <p:cNvPr id="10" name="TextBox 9"/>
          <p:cNvSpPr txBox="1"/>
          <p:nvPr/>
        </p:nvSpPr>
        <p:spPr>
          <a:xfrm>
            <a:off x="4648200" y="4648200"/>
            <a:ext cx="4191000" cy="1477328"/>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r>
              <a:rPr lang="en-US" sz="2200" b="1" i="1" dirty="0" smtClean="0">
                <a:solidFill>
                  <a:schemeClr val="bg2">
                    <a:lumMod val="25000"/>
                  </a:schemeClr>
                </a:solidFill>
                <a:latin typeface="Calibri" pitchFamily="34" charset="0"/>
                <a:cs typeface="Calibri" pitchFamily="34" charset="0"/>
              </a:rPr>
              <a:t>I pay attention to living in the present moment. I practice being more mindful about: ___________ </a:t>
            </a:r>
            <a:endParaRPr lang="en-US" sz="2200" b="1" dirty="0" smtClean="0">
              <a:solidFill>
                <a:schemeClr val="bg2">
                  <a:lumMod val="25000"/>
                </a:schemeClr>
              </a:solidFill>
              <a:latin typeface="Calibri" pitchFamily="34" charset="0"/>
              <a:cs typeface="Calibri" pitchFamily="34" charset="0"/>
            </a:endParaRPr>
          </a:p>
        </p:txBody>
      </p:sp>
      <p:sp>
        <p:nvSpPr>
          <p:cNvPr id="11" name="TextBox 10"/>
          <p:cNvSpPr txBox="1"/>
          <p:nvPr/>
        </p:nvSpPr>
        <p:spPr>
          <a:xfrm>
            <a:off x="4648200" y="5334000"/>
            <a:ext cx="3505200" cy="369332"/>
          </a:xfrm>
          <a:prstGeom prst="rect">
            <a:avLst/>
          </a:prstGeom>
          <a:noFill/>
        </p:spPr>
        <p:txBody>
          <a:bodyPr wrap="square" rtlCol="0">
            <a:spAutoFit/>
          </a:bodyPr>
          <a:lstStyle/>
          <a:p>
            <a:r>
              <a:rPr lang="en-US" i="1" dirty="0" smtClean="0">
                <a:latin typeface="Calibri" pitchFamily="34" charset="0"/>
                <a:cs typeface="Calibri" pitchFamily="34" charset="0"/>
              </a:rPr>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37, March 7: </a:t>
            </a:r>
            <a:r>
              <a:rPr lang="en-US" sz="3200" b="1" u="sng" dirty="0" smtClean="0"/>
              <a:t>I AM GRACIOUS</a:t>
            </a:r>
            <a:endParaRPr lang="en-US" sz="3200" dirty="0"/>
          </a:p>
        </p:txBody>
      </p:sp>
      <p:sp>
        <p:nvSpPr>
          <p:cNvPr id="6" name="Text Placeholder 5"/>
          <p:cNvSpPr>
            <a:spLocks noGrp="1"/>
          </p:cNvSpPr>
          <p:nvPr>
            <p:ph type="body" idx="1"/>
          </p:nvPr>
        </p:nvSpPr>
        <p:spPr>
          <a:xfrm>
            <a:off x="457200" y="1295400"/>
            <a:ext cx="4040188" cy="1371600"/>
          </a:xfrm>
          <a:solidFill>
            <a:schemeClr val="bg1">
              <a:lumMod val="85000"/>
            </a:schemeClr>
          </a:solidFill>
        </p:spPr>
        <p:txBody>
          <a:bodyPr anchor="t">
            <a:noAutofit/>
          </a:bodyPr>
          <a:lstStyle/>
          <a:p>
            <a:pPr algn="ctr"/>
            <a:r>
              <a:rPr lang="en-US" sz="1800" i="1" dirty="0" smtClean="0">
                <a:solidFill>
                  <a:schemeClr val="bg2">
                    <a:lumMod val="25000"/>
                  </a:schemeClr>
                </a:solidFill>
                <a:latin typeface="Calibri" pitchFamily="34" charset="0"/>
                <a:cs typeface="Calibri" pitchFamily="34" charset="0"/>
              </a:rPr>
              <a:t>“She was courageous enough to make mistakes, wise enough to forgive herself for them  and gracious enough to overlook those same mistakes in others.” </a:t>
            </a:r>
            <a:r>
              <a:rPr lang="en-US" sz="1800" dirty="0" smtClean="0">
                <a:latin typeface="Calibri" pitchFamily="34" charset="0"/>
                <a:cs typeface="Calibri" pitchFamily="34" charset="0"/>
              </a:rPr>
              <a:t>Cindy </a:t>
            </a:r>
            <a:r>
              <a:rPr lang="en-US" sz="1800" dirty="0" err="1" smtClean="0">
                <a:latin typeface="Calibri" pitchFamily="34" charset="0"/>
                <a:cs typeface="Calibri" pitchFamily="34" charset="0"/>
              </a:rPr>
              <a:t>Ratzlaff</a:t>
            </a:r>
            <a:r>
              <a:rPr lang="en-US" sz="1800" dirty="0" smtClean="0">
                <a:latin typeface="Calibri" pitchFamily="34" charset="0"/>
                <a:cs typeface="Calibri" pitchFamily="34" charset="0"/>
              </a:rPr>
              <a:t>,  Author &amp; PR Consultant</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667000"/>
            <a:ext cx="4040188" cy="3693320"/>
          </a:xfrm>
        </p:spPr>
        <p:txBody>
          <a:bodyPr>
            <a:noAutofit/>
          </a:bodyPr>
          <a:lstStyle/>
          <a:p>
            <a:pPr marL="0" indent="0">
              <a:buNone/>
            </a:pPr>
            <a:r>
              <a:rPr lang="en-US" sz="2100" dirty="0" smtClean="0">
                <a:latin typeface="Calibri" pitchFamily="34" charset="0"/>
                <a:cs typeface="Calibri" pitchFamily="34" charset="0"/>
              </a:rPr>
              <a:t>Entrepreneur Kevin </a:t>
            </a:r>
            <a:r>
              <a:rPr lang="en-US" sz="2100" dirty="0" err="1" smtClean="0">
                <a:latin typeface="Calibri" pitchFamily="34" charset="0"/>
                <a:cs typeface="Calibri" pitchFamily="34" charset="0"/>
              </a:rPr>
              <a:t>Daum</a:t>
            </a:r>
            <a:r>
              <a:rPr lang="en-US" sz="2100" dirty="0" smtClean="0">
                <a:latin typeface="Calibri" pitchFamily="34" charset="0"/>
                <a:cs typeface="Calibri" pitchFamily="34" charset="0"/>
              </a:rPr>
              <a:t> says a gracious person and leader demonstrate these 5 qualities:</a:t>
            </a:r>
          </a:p>
          <a:p>
            <a:pPr marL="457200" indent="-457200">
              <a:buFont typeface="+mj-lt"/>
              <a:buAutoNum type="arabicPeriod"/>
            </a:pPr>
            <a:r>
              <a:rPr lang="en-US" sz="2000" dirty="0" smtClean="0">
                <a:latin typeface="Calibri" pitchFamily="34" charset="0"/>
                <a:cs typeface="Calibri" pitchFamily="34" charset="0"/>
              </a:rPr>
              <a:t>Shows empathy and respect</a:t>
            </a:r>
          </a:p>
          <a:p>
            <a:pPr marL="457200" indent="-457200">
              <a:buFont typeface="+mj-lt"/>
              <a:buAutoNum type="arabicPeriod"/>
            </a:pPr>
            <a:r>
              <a:rPr lang="en-US" sz="2000" dirty="0" smtClean="0">
                <a:latin typeface="Calibri" pitchFamily="34" charset="0"/>
                <a:cs typeface="Calibri" pitchFamily="34" charset="0"/>
              </a:rPr>
              <a:t>Is discrete and thoughtful</a:t>
            </a:r>
          </a:p>
          <a:p>
            <a:pPr marL="457200" indent="-457200">
              <a:buFont typeface="+mj-lt"/>
              <a:buAutoNum type="arabicPeriod"/>
            </a:pPr>
            <a:r>
              <a:rPr lang="en-US" sz="2000" dirty="0" smtClean="0">
                <a:latin typeface="Calibri" pitchFamily="34" charset="0"/>
                <a:cs typeface="Calibri" pitchFamily="34" charset="0"/>
              </a:rPr>
              <a:t>Listens and pays attention</a:t>
            </a:r>
          </a:p>
          <a:p>
            <a:pPr marL="457200" indent="-457200">
              <a:buFont typeface="+mj-lt"/>
              <a:buAutoNum type="arabicPeriod"/>
            </a:pPr>
            <a:r>
              <a:rPr lang="en-US" sz="2000" dirty="0" smtClean="0">
                <a:latin typeface="Calibri" pitchFamily="34" charset="0"/>
                <a:cs typeface="Calibri" pitchFamily="34" charset="0"/>
              </a:rPr>
              <a:t>Expresses appreciation and          gratitude</a:t>
            </a:r>
          </a:p>
          <a:p>
            <a:pPr marL="457200" indent="-457200">
              <a:buFont typeface="+mj-lt"/>
              <a:buAutoNum type="arabicPeriod"/>
            </a:pPr>
            <a:r>
              <a:rPr lang="en-US" sz="2000" dirty="0" smtClean="0">
                <a:latin typeface="Calibri" pitchFamily="34" charset="0"/>
                <a:cs typeface="Calibri" pitchFamily="34" charset="0"/>
              </a:rPr>
              <a:t>Forgives and recognizes our common humanity</a:t>
            </a:r>
            <a:r>
              <a:rPr lang="en-US" sz="2100" dirty="0" smtClean="0">
                <a:latin typeface="Calibri" pitchFamily="34" charset="0"/>
                <a:cs typeface="Calibri" pitchFamily="34" charset="0"/>
              </a:rPr>
              <a:t>.   </a:t>
            </a:r>
          </a:p>
          <a:p>
            <a:pPr marL="457200" indent="-457200">
              <a:buNone/>
            </a:pPr>
            <a:r>
              <a:rPr lang="en-US" sz="2100" dirty="0" smtClean="0">
                <a:latin typeface="Calibri" pitchFamily="34" charset="0"/>
                <a:cs typeface="Calibri" pitchFamily="34" charset="0"/>
              </a:rPr>
              <a:t>May we be leaders in graciousness.</a:t>
            </a:r>
          </a:p>
          <a:p>
            <a:pPr>
              <a:buNone/>
            </a:pPr>
            <a:endParaRPr lang="en-US" sz="2100" dirty="0"/>
          </a:p>
        </p:txBody>
      </p:sp>
      <p:sp>
        <p:nvSpPr>
          <p:cNvPr id="9" name="Content Placeholder 8"/>
          <p:cNvSpPr>
            <a:spLocks noGrp="1"/>
          </p:cNvSpPr>
          <p:nvPr>
            <p:ph sz="quarter" idx="4"/>
          </p:nvPr>
        </p:nvSpPr>
        <p:spPr>
          <a:xfrm>
            <a:off x="4648200" y="1676400"/>
            <a:ext cx="4041775" cy="3276600"/>
          </a:xfrm>
        </p:spPr>
        <p:txBody>
          <a:bodyPr>
            <a:normAutofit/>
          </a:bodyPr>
          <a:lstStyle/>
          <a:p>
            <a:pPr>
              <a:buFont typeface="Wingdings" pitchFamily="2" charset="2"/>
              <a:buChar char="v"/>
            </a:pPr>
            <a:r>
              <a:rPr lang="en-US" dirty="0" smtClean="0">
                <a:latin typeface="Calibri" pitchFamily="34" charset="0"/>
                <a:cs typeface="Calibri" pitchFamily="34" charset="0"/>
              </a:rPr>
              <a:t>How do I express a kind and courteous spirit towards others?</a:t>
            </a:r>
          </a:p>
          <a:p>
            <a:pPr>
              <a:buFont typeface="Wingdings" pitchFamily="2" charset="2"/>
              <a:buChar char="v"/>
            </a:pPr>
            <a:r>
              <a:rPr lang="en-US" dirty="0" smtClean="0">
                <a:latin typeface="Calibri" pitchFamily="34" charset="0"/>
                <a:cs typeface="Calibri" pitchFamily="34" charset="0"/>
              </a:rPr>
              <a:t>What reminds me to be gracious when I am tempted to be rude?</a:t>
            </a:r>
          </a:p>
          <a:p>
            <a:pPr>
              <a:buFont typeface="Wingdings" pitchFamily="2" charset="2"/>
              <a:buChar char="v"/>
            </a:pPr>
            <a:r>
              <a:rPr lang="en-US" dirty="0" smtClean="0">
                <a:latin typeface="Calibri" pitchFamily="34" charset="0"/>
                <a:cs typeface="Calibri" pitchFamily="34" charset="0"/>
              </a:rPr>
              <a:t>How will I lead others with more graciousness?  </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724400" y="44958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648200" y="4876800"/>
            <a:ext cx="3886200" cy="1446550"/>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will be more gracious today, such as holding the door open, speaking politely to service staff, or by: ________________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2, January 31: </a:t>
            </a:r>
            <a:r>
              <a:rPr lang="en-US" sz="3200" b="1" u="sng" dirty="0" smtClean="0"/>
              <a:t>I SMILE</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pPr algn="ctr"/>
            <a:r>
              <a:rPr lang="en-US" sz="1800" i="1" dirty="0" smtClean="0">
                <a:latin typeface="Calibri" pitchFamily="34" charset="0"/>
                <a:cs typeface="Calibri" pitchFamily="34" charset="0"/>
              </a:rPr>
              <a:t>“If you think you are too small to make a difference, try sleeping with a mosquito.” </a:t>
            </a:r>
          </a:p>
          <a:p>
            <a:pPr algn="ctr"/>
            <a:r>
              <a:rPr lang="en-US" sz="1800" dirty="0" smtClean="0">
                <a:latin typeface="Calibri" pitchFamily="34" charset="0"/>
                <a:cs typeface="Calibri" pitchFamily="34" charset="0"/>
              </a:rPr>
              <a:t>Dalai Lama</a:t>
            </a:r>
            <a:endParaRPr lang="en-US" sz="1800" dirty="0">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438400"/>
            <a:ext cx="4040188" cy="3921920"/>
          </a:xfrm>
        </p:spPr>
        <p:txBody>
          <a:bodyPr>
            <a:normAutofit lnSpcReduction="10000"/>
          </a:bodyPr>
          <a:lstStyle/>
          <a:p>
            <a:pPr marL="3175" indent="-3175">
              <a:lnSpc>
                <a:spcPct val="90000"/>
              </a:lnSpc>
              <a:buNone/>
            </a:pPr>
            <a:r>
              <a:rPr lang="en-US" sz="2200" dirty="0" smtClean="0">
                <a:latin typeface="Calibri" pitchFamily="34" charset="0"/>
                <a:cs typeface="Calibri" pitchFamily="34" charset="0"/>
              </a:rPr>
              <a:t>The book, </a:t>
            </a:r>
            <a:r>
              <a:rPr lang="en-US" sz="2200" i="1" dirty="0" smtClean="0">
                <a:latin typeface="Calibri" pitchFamily="34" charset="0"/>
                <a:cs typeface="Calibri" pitchFamily="34" charset="0"/>
              </a:rPr>
              <a:t>One Smile,</a:t>
            </a:r>
            <a:r>
              <a:rPr lang="en-US" sz="2200" dirty="0" smtClean="0">
                <a:latin typeface="Calibri" pitchFamily="34" charset="0"/>
                <a:cs typeface="Calibri" pitchFamily="34" charset="0"/>
              </a:rPr>
              <a:t> by Cindy McKinley, describes the power of a girl smiling at a discouraged, unemployed man sitting on a bench.  </a:t>
            </a:r>
          </a:p>
          <a:p>
            <a:pPr marL="3175" indent="-3175">
              <a:lnSpc>
                <a:spcPct val="90000"/>
              </a:lnSpc>
              <a:buNone/>
            </a:pPr>
            <a:endParaRPr lang="en-US" sz="800" dirty="0" smtClean="0">
              <a:latin typeface="Calibri" pitchFamily="34" charset="0"/>
              <a:cs typeface="Calibri" pitchFamily="34" charset="0"/>
            </a:endParaRPr>
          </a:p>
          <a:p>
            <a:pPr marL="0" indent="0">
              <a:lnSpc>
                <a:spcPct val="90000"/>
              </a:lnSpc>
              <a:buNone/>
            </a:pPr>
            <a:r>
              <a:rPr lang="en-US" sz="2200" dirty="0" smtClean="0">
                <a:latin typeface="Calibri" pitchFamily="34" charset="0"/>
                <a:cs typeface="Calibri" pitchFamily="34" charset="0"/>
              </a:rPr>
              <a:t>Her tiny gesture of caring started a positive chain reaction with far-reaching effects. </a:t>
            </a:r>
          </a:p>
          <a:p>
            <a:pPr marL="0" indent="0">
              <a:lnSpc>
                <a:spcPct val="90000"/>
              </a:lnSpc>
              <a:buNone/>
            </a:pPr>
            <a:endParaRPr lang="en-US" sz="800" dirty="0" smtClean="0">
              <a:latin typeface="Calibri" pitchFamily="34" charset="0"/>
              <a:cs typeface="Calibri" pitchFamily="34" charset="0"/>
            </a:endParaRPr>
          </a:p>
          <a:p>
            <a:pPr marL="0" indent="0">
              <a:lnSpc>
                <a:spcPct val="90000"/>
              </a:lnSpc>
              <a:buNone/>
            </a:pPr>
            <a:r>
              <a:rPr lang="en-US" sz="2200" dirty="0" smtClean="0">
                <a:latin typeface="Calibri" pitchFamily="34" charset="0"/>
                <a:cs typeface="Calibri" pitchFamily="34" charset="0"/>
              </a:rPr>
              <a:t>Based on the movie, </a:t>
            </a:r>
            <a:r>
              <a:rPr lang="en-US" sz="2200" i="1" dirty="0" smtClean="0">
                <a:latin typeface="Calibri" pitchFamily="34" charset="0"/>
                <a:cs typeface="Calibri" pitchFamily="34" charset="0"/>
              </a:rPr>
              <a:t>Pay It Forward</a:t>
            </a:r>
            <a:r>
              <a:rPr lang="en-US" sz="2200" dirty="0" smtClean="0">
                <a:latin typeface="Calibri" pitchFamily="34" charset="0"/>
                <a:cs typeface="Calibri" pitchFamily="34" charset="0"/>
              </a:rPr>
              <a:t>, one smile inspired a positive change--one face at a time. </a:t>
            </a:r>
          </a:p>
          <a:p>
            <a:pPr>
              <a:buNone/>
            </a:pPr>
            <a:endParaRPr lang="en-US" dirty="0"/>
          </a:p>
        </p:txBody>
      </p:sp>
      <p:sp>
        <p:nvSpPr>
          <p:cNvPr id="9" name="Content Placeholder 8"/>
          <p:cNvSpPr>
            <a:spLocks noGrp="1"/>
          </p:cNvSpPr>
          <p:nvPr>
            <p:ph sz="quarter" idx="4"/>
          </p:nvPr>
        </p:nvSpPr>
        <p:spPr>
          <a:xfrm>
            <a:off x="4648200" y="1752600"/>
            <a:ext cx="4041775" cy="3200400"/>
          </a:xfrm>
        </p:spPr>
        <p:txBody>
          <a:bodyPr>
            <a:normAutofit lnSpcReduction="10000"/>
          </a:bodyPr>
          <a:lstStyle/>
          <a:p>
            <a:pPr>
              <a:lnSpc>
                <a:spcPct val="90000"/>
              </a:lnSpc>
              <a:buFont typeface="Wingdings" pitchFamily="2" charset="2"/>
              <a:buChar char="v"/>
            </a:pPr>
            <a:r>
              <a:rPr lang="en-US" dirty="0" smtClean="0">
                <a:latin typeface="Calibri" pitchFamily="34" charset="0"/>
                <a:cs typeface="Calibri" pitchFamily="34" charset="0"/>
              </a:rPr>
              <a:t>If 70% of communication is non-verbal,  what does my body language typically express? </a:t>
            </a:r>
            <a:endParaRPr lang="en-US" sz="1100" dirty="0">
              <a:latin typeface="Calibri" pitchFamily="34" charset="0"/>
              <a:cs typeface="Calibri" pitchFamily="34" charset="0"/>
            </a:endParaRPr>
          </a:p>
          <a:p>
            <a:pPr>
              <a:buFont typeface="Wingdings" pitchFamily="2" charset="2"/>
              <a:buChar char="v"/>
            </a:pPr>
            <a:r>
              <a:rPr lang="en-US" dirty="0" smtClean="0">
                <a:latin typeface="Calibri" pitchFamily="34" charset="0"/>
                <a:cs typeface="Calibri" pitchFamily="34" charset="0"/>
              </a:rPr>
              <a:t>What would it take to turn my attitude around to smile, even at strangers? </a:t>
            </a:r>
            <a:endParaRPr lang="en-US" sz="1100" dirty="0" smtClean="0">
              <a:latin typeface="Calibri" pitchFamily="34" charset="0"/>
              <a:cs typeface="Calibri" pitchFamily="34" charset="0"/>
            </a:endParaRPr>
          </a:p>
          <a:p>
            <a:pPr>
              <a:buFont typeface="Wingdings" pitchFamily="2" charset="2"/>
              <a:buChar char="v"/>
            </a:pPr>
            <a:r>
              <a:rPr lang="en-US" dirty="0" smtClean="0">
                <a:latin typeface="Calibri" pitchFamily="34" charset="0"/>
                <a:cs typeface="Calibri" pitchFamily="34" charset="0"/>
              </a:rPr>
              <a:t>How could I start a positive chain reaction by changing my non-verbal messages?</a:t>
            </a:r>
            <a:endParaRPr lang="en-US" b="1" i="1" dirty="0" smtClean="0">
              <a:latin typeface="Calibri" pitchFamily="34" charset="0"/>
              <a:cs typeface="Calibri" pitchFamily="34" charset="0"/>
            </a:endParaRP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800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648200" y="5181600"/>
            <a:ext cx="3505200" cy="1107996"/>
          </a:xfrm>
          <a:prstGeom prst="rect">
            <a:avLst/>
          </a:prstGeom>
          <a:noFill/>
        </p:spPr>
        <p:txBody>
          <a:bodyPr wrap="square" rtlCol="0">
            <a:spAutoFit/>
          </a:bodyPr>
          <a:lstStyle/>
          <a:p>
            <a:r>
              <a:rPr lang="en-US" sz="2200" b="1" i="1" dirty="0" smtClean="0">
                <a:solidFill>
                  <a:schemeClr val="tx2">
                    <a:lumMod val="75000"/>
                  </a:schemeClr>
                </a:solidFill>
                <a:latin typeface="Calibri" pitchFamily="34" charset="0"/>
                <a:cs typeface="Calibri" pitchFamily="34" charset="0"/>
              </a:rPr>
              <a:t>I pay it forward and make a point to smile warmly at: ______________________</a:t>
            </a:r>
            <a:endParaRPr lang="en-US" sz="2200" b="1"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38 , March 8: </a:t>
            </a:r>
            <a:r>
              <a:rPr lang="en-US" sz="3200" b="1" u="sng" dirty="0" smtClean="0"/>
              <a:t>I AM KIND</a:t>
            </a:r>
            <a:endParaRPr lang="en-US" sz="3200" dirty="0"/>
          </a:p>
        </p:txBody>
      </p:sp>
      <p:sp>
        <p:nvSpPr>
          <p:cNvPr id="6" name="Text Placeholder 5"/>
          <p:cNvSpPr>
            <a:spLocks noGrp="1"/>
          </p:cNvSpPr>
          <p:nvPr>
            <p:ph type="body" idx="1"/>
          </p:nvPr>
        </p:nvSpPr>
        <p:spPr>
          <a:xfrm>
            <a:off x="457200" y="1295400"/>
            <a:ext cx="4040188" cy="1219200"/>
          </a:xfrm>
          <a:solidFill>
            <a:schemeClr val="bg1">
              <a:lumMod val="85000"/>
            </a:schemeClr>
          </a:solidFill>
        </p:spPr>
        <p:txBody>
          <a:bodyPr anchor="t">
            <a:noAutofit/>
          </a:bodyPr>
          <a:lstStyle/>
          <a:p>
            <a:pPr algn="ctr"/>
            <a:r>
              <a:rPr lang="en-US" sz="1800" i="1" dirty="0" smtClean="0">
                <a:solidFill>
                  <a:schemeClr val="bg2">
                    <a:lumMod val="25000"/>
                  </a:schemeClr>
                </a:solidFill>
                <a:latin typeface="Calibri" pitchFamily="34" charset="0"/>
                <a:cs typeface="Calibri" pitchFamily="34" charset="0"/>
              </a:rPr>
              <a:t>“View your life with ‘KINDSIGHT.’</a:t>
            </a:r>
            <a:br>
              <a:rPr lang="en-US" sz="1800" i="1" dirty="0" smtClean="0">
                <a:solidFill>
                  <a:schemeClr val="bg2">
                    <a:lumMod val="25000"/>
                  </a:schemeClr>
                </a:solidFill>
                <a:latin typeface="Calibri" pitchFamily="34" charset="0"/>
                <a:cs typeface="Calibri" pitchFamily="34" charset="0"/>
              </a:rPr>
            </a:br>
            <a:r>
              <a:rPr lang="en-US" sz="1800" i="1" dirty="0" smtClean="0">
                <a:solidFill>
                  <a:schemeClr val="bg2">
                    <a:lumMod val="25000"/>
                  </a:schemeClr>
                </a:solidFill>
                <a:latin typeface="Calibri" pitchFamily="34" charset="0"/>
                <a:cs typeface="Calibri" pitchFamily="34" charset="0"/>
              </a:rPr>
              <a:t>Stop beating yourself up . . Ask a kinder question: ‘What was I learning?’”</a:t>
            </a:r>
          </a:p>
          <a:p>
            <a:pPr algn="ctr"/>
            <a:r>
              <a:rPr lang="en-US" sz="1800" dirty="0" smtClean="0">
                <a:solidFill>
                  <a:schemeClr val="bg2">
                    <a:lumMod val="25000"/>
                  </a:schemeClr>
                </a:solidFill>
                <a:latin typeface="Calibri" pitchFamily="34" charset="0"/>
                <a:cs typeface="Calibri" pitchFamily="34" charset="0"/>
              </a:rPr>
              <a:t>Karen </a:t>
            </a:r>
            <a:r>
              <a:rPr lang="en-US" sz="1800" dirty="0" err="1" smtClean="0">
                <a:solidFill>
                  <a:schemeClr val="bg2">
                    <a:lumMod val="25000"/>
                  </a:schemeClr>
                </a:solidFill>
                <a:latin typeface="Calibri" pitchFamily="34" charset="0"/>
                <a:cs typeface="Calibri" pitchFamily="34" charset="0"/>
              </a:rPr>
              <a:t>Salmansohn</a:t>
            </a:r>
            <a:r>
              <a:rPr lang="en-US" sz="1800" dirty="0" smtClean="0">
                <a:solidFill>
                  <a:schemeClr val="bg2">
                    <a:lumMod val="25000"/>
                  </a:schemeClr>
                </a:solidFill>
                <a:latin typeface="Calibri" pitchFamily="34" charset="0"/>
                <a:cs typeface="Calibri" pitchFamily="34" charset="0"/>
              </a:rPr>
              <a:t>, Oprah Columnist </a:t>
            </a:r>
            <a:r>
              <a:rPr lang="en-US" sz="1800" i="1" dirty="0" smtClean="0">
                <a:solidFill>
                  <a:schemeClr val="bg2">
                    <a:lumMod val="50000"/>
                  </a:schemeClr>
                </a:solidFill>
                <a:latin typeface="Calibri" pitchFamily="34" charset="0"/>
                <a:cs typeface="Calibri" pitchFamily="34" charset="0"/>
              </a:rPr>
              <a:t/>
            </a:r>
            <a:br>
              <a:rPr lang="en-US" sz="1800" i="1" dirty="0" smtClean="0">
                <a:solidFill>
                  <a:schemeClr val="bg2">
                    <a:lumMod val="50000"/>
                  </a:schemeClr>
                </a:solidFill>
                <a:latin typeface="Calibri" pitchFamily="34" charset="0"/>
                <a:cs typeface="Calibri" pitchFamily="34" charset="0"/>
              </a:rPr>
            </a:b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590800"/>
            <a:ext cx="4040188" cy="3769520"/>
          </a:xfrm>
        </p:spPr>
        <p:txBody>
          <a:bodyPr>
            <a:normAutofit lnSpcReduction="10000"/>
          </a:bodyPr>
          <a:lstStyle/>
          <a:p>
            <a:pPr marL="0" indent="0">
              <a:buNone/>
            </a:pPr>
            <a:r>
              <a:rPr lang="en-US" dirty="0" smtClean="0">
                <a:latin typeface="Calibri" pitchFamily="34" charset="0"/>
                <a:cs typeface="Calibri" pitchFamily="34" charset="0"/>
              </a:rPr>
              <a:t>I struggle to be kind, especially to those who have hurt me. </a:t>
            </a:r>
          </a:p>
          <a:p>
            <a:pPr marL="0" indent="0">
              <a:buNone/>
            </a:pPr>
            <a:endParaRPr lang="en-US" sz="8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Yet, a wise voice invites me to consider what I could learn from what happened. What would be a kinder response—even a tiny step in a positive direction?  </a:t>
            </a:r>
          </a:p>
          <a:p>
            <a:pPr marL="0" indent="0">
              <a:buNone/>
            </a:pPr>
            <a:endParaRPr lang="en-US" sz="8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Like the small seed, a tiny kernel of kindness can expand and blossom into a big and beautiful sunflower. </a:t>
            </a:r>
          </a:p>
          <a:p>
            <a:pPr>
              <a:buNone/>
            </a:pPr>
            <a:endParaRPr lang="en-US" dirty="0"/>
          </a:p>
        </p:txBody>
      </p:sp>
      <p:sp>
        <p:nvSpPr>
          <p:cNvPr id="9" name="Content Placeholder 8"/>
          <p:cNvSpPr>
            <a:spLocks noGrp="1"/>
          </p:cNvSpPr>
          <p:nvPr>
            <p:ph sz="quarter" idx="4"/>
          </p:nvPr>
        </p:nvSpPr>
        <p:spPr>
          <a:xfrm>
            <a:off x="4648200" y="1752600"/>
            <a:ext cx="4041775" cy="3124200"/>
          </a:xfrm>
        </p:spPr>
        <p:txBody>
          <a:bodyPr>
            <a:normAutofit lnSpcReduction="10000"/>
          </a:bodyPr>
          <a:lstStyle/>
          <a:p>
            <a:pPr>
              <a:buFont typeface="Wingdings" pitchFamily="2" charset="2"/>
              <a:buChar char="v"/>
            </a:pPr>
            <a:r>
              <a:rPr lang="en-US" dirty="0" smtClean="0">
                <a:latin typeface="Calibri" pitchFamily="34" charset="0"/>
                <a:cs typeface="Calibri" pitchFamily="34" charset="0"/>
              </a:rPr>
              <a:t>How would my life be different if I viewed myself and others through </a:t>
            </a:r>
            <a:r>
              <a:rPr lang="en-US" dirty="0" err="1" smtClean="0">
                <a:latin typeface="Calibri" pitchFamily="34" charset="0"/>
                <a:cs typeface="Calibri" pitchFamily="34" charset="0"/>
              </a:rPr>
              <a:t>kindsight</a:t>
            </a:r>
            <a:r>
              <a:rPr lang="en-US" dirty="0" smtClean="0">
                <a:latin typeface="Calibri" pitchFamily="34" charset="0"/>
                <a:cs typeface="Calibri" pitchFamily="34" charset="0"/>
              </a:rPr>
              <a:t> instead of judgment?</a:t>
            </a:r>
          </a:p>
          <a:p>
            <a:pPr>
              <a:buFont typeface="Wingdings" pitchFamily="2" charset="2"/>
              <a:buChar char="v"/>
            </a:pPr>
            <a:r>
              <a:rPr lang="en-US" dirty="0" smtClean="0">
                <a:latin typeface="Calibri" pitchFamily="34" charset="0"/>
                <a:cs typeface="Calibri" pitchFamily="34" charset="0"/>
              </a:rPr>
              <a:t>Whom do I need to be kinder to?</a:t>
            </a:r>
          </a:p>
          <a:p>
            <a:pPr>
              <a:buFont typeface="Wingdings" pitchFamily="2" charset="2"/>
              <a:buChar char="v"/>
            </a:pPr>
            <a:r>
              <a:rPr lang="en-US" dirty="0" smtClean="0">
                <a:latin typeface="Calibri" pitchFamily="34" charset="0"/>
                <a:cs typeface="Calibri" pitchFamily="34" charset="0"/>
              </a:rPr>
              <a:t>How will I show more kindness today in what I say, how I say it as well as how I behave?</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724400" y="46482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724400" y="5029200"/>
            <a:ext cx="37338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will practice </a:t>
            </a:r>
            <a:r>
              <a:rPr lang="en-US" sz="2200" b="1" i="1" dirty="0" err="1" smtClean="0">
                <a:solidFill>
                  <a:schemeClr val="tx2">
                    <a:lumMod val="75000"/>
                  </a:schemeClr>
                </a:solidFill>
                <a:latin typeface="Calibri" pitchFamily="34" charset="0"/>
                <a:cs typeface="Calibri" pitchFamily="34" charset="0"/>
              </a:rPr>
              <a:t>kindsight</a:t>
            </a:r>
            <a:r>
              <a:rPr lang="en-US" sz="2200" b="1" i="1" dirty="0" smtClean="0">
                <a:solidFill>
                  <a:schemeClr val="tx2">
                    <a:lumMod val="75000"/>
                  </a:schemeClr>
                </a:solidFill>
                <a:latin typeface="Calibri" pitchFamily="34" charset="0"/>
                <a:cs typeface="Calibri" pitchFamily="34" charset="0"/>
              </a:rPr>
              <a:t> by  speaking to myself, and others, with a kinder tone. I will be kinder to: ___________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39 , March 9: </a:t>
            </a:r>
            <a:r>
              <a:rPr lang="en-US" sz="3200" b="1" u="sng" dirty="0" smtClean="0"/>
              <a:t>I DIALOGUE</a:t>
            </a:r>
            <a:endParaRPr lang="en-US" sz="3200" dirty="0"/>
          </a:p>
        </p:txBody>
      </p:sp>
      <p:sp>
        <p:nvSpPr>
          <p:cNvPr id="6" name="Text Placeholder 5"/>
          <p:cNvSpPr>
            <a:spLocks noGrp="1"/>
          </p:cNvSpPr>
          <p:nvPr>
            <p:ph type="body" idx="1"/>
          </p:nvPr>
        </p:nvSpPr>
        <p:spPr>
          <a:xfrm>
            <a:off x="457200" y="1219200"/>
            <a:ext cx="4040188" cy="838201"/>
          </a:xfrm>
          <a:solidFill>
            <a:schemeClr val="bg1">
              <a:lumMod val="85000"/>
            </a:schemeClr>
          </a:solidFill>
        </p:spPr>
        <p:txBody>
          <a:bodyPr anchor="t">
            <a:noAutofit/>
          </a:bodyPr>
          <a:lstStyle/>
          <a:p>
            <a:pPr algn="ctr"/>
            <a:r>
              <a:rPr lang="en-US" sz="1600" i="1" dirty="0" smtClean="0">
                <a:solidFill>
                  <a:schemeClr val="bg2">
                    <a:lumMod val="25000"/>
                  </a:schemeClr>
                </a:solidFill>
                <a:latin typeface="Calibri" pitchFamily="34" charset="0"/>
                <a:cs typeface="Calibri" pitchFamily="34" charset="0"/>
              </a:rPr>
              <a:t>“In true dialogue, </a:t>
            </a:r>
          </a:p>
          <a:p>
            <a:pPr algn="ctr"/>
            <a:r>
              <a:rPr lang="en-US" sz="1600" i="1" dirty="0" smtClean="0">
                <a:solidFill>
                  <a:schemeClr val="bg2">
                    <a:lumMod val="25000"/>
                  </a:schemeClr>
                </a:solidFill>
                <a:latin typeface="Calibri" pitchFamily="34" charset="0"/>
                <a:cs typeface="Calibri" pitchFamily="34" charset="0"/>
              </a:rPr>
              <a:t>both sides are willing to change.”  </a:t>
            </a:r>
          </a:p>
          <a:p>
            <a:pPr algn="ctr"/>
            <a:r>
              <a:rPr lang="en-US" sz="1600" i="1" dirty="0" smtClean="0">
                <a:solidFill>
                  <a:schemeClr val="bg2">
                    <a:lumMod val="25000"/>
                  </a:schemeClr>
                </a:solidFill>
                <a:latin typeface="Calibri" pitchFamily="34" charset="0"/>
                <a:cs typeface="Calibri" pitchFamily="34" charset="0"/>
              </a:rPr>
              <a:t> </a:t>
            </a:r>
            <a:r>
              <a:rPr lang="en-US" sz="1600" dirty="0" err="1" smtClean="0">
                <a:solidFill>
                  <a:schemeClr val="bg2">
                    <a:lumMod val="25000"/>
                  </a:schemeClr>
                </a:solidFill>
                <a:latin typeface="Calibri" pitchFamily="34" charset="0"/>
                <a:cs typeface="Calibri" pitchFamily="34" charset="0"/>
              </a:rPr>
              <a:t>Thich</a:t>
            </a:r>
            <a:r>
              <a:rPr lang="en-US" sz="1600" dirty="0" smtClean="0">
                <a:solidFill>
                  <a:schemeClr val="bg2">
                    <a:lumMod val="25000"/>
                  </a:schemeClr>
                </a:solidFill>
                <a:latin typeface="Calibri" pitchFamily="34" charset="0"/>
                <a:cs typeface="Calibri" pitchFamily="34" charset="0"/>
              </a:rPr>
              <a:t> </a:t>
            </a:r>
            <a:r>
              <a:rPr lang="en-US" sz="1600" dirty="0" err="1" smtClean="0">
                <a:solidFill>
                  <a:schemeClr val="bg2">
                    <a:lumMod val="25000"/>
                  </a:schemeClr>
                </a:solidFill>
                <a:latin typeface="Calibri" pitchFamily="34" charset="0"/>
                <a:cs typeface="Calibri" pitchFamily="34" charset="0"/>
              </a:rPr>
              <a:t>Naht</a:t>
            </a:r>
            <a:r>
              <a:rPr lang="en-US" sz="1600" dirty="0" smtClean="0">
                <a:solidFill>
                  <a:schemeClr val="bg2">
                    <a:lumMod val="25000"/>
                  </a:schemeClr>
                </a:solidFill>
                <a:latin typeface="Calibri" pitchFamily="34" charset="0"/>
                <a:cs typeface="Calibri" pitchFamily="34" charset="0"/>
              </a:rPr>
              <a:t> Hahn, Buddhist Monk</a:t>
            </a:r>
          </a:p>
          <a:p>
            <a:pPr algn="ctr"/>
            <a:endParaRPr lang="en-US" sz="1800" i="1"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133600"/>
            <a:ext cx="4038600" cy="4226720"/>
          </a:xfrm>
        </p:spPr>
        <p:txBody>
          <a:bodyPr>
            <a:noAutofit/>
          </a:bodyPr>
          <a:lstStyle/>
          <a:p>
            <a:pPr marL="0" indent="0">
              <a:lnSpc>
                <a:spcPct val="80000"/>
              </a:lnSpc>
              <a:buNone/>
            </a:pPr>
            <a:r>
              <a:rPr lang="en-US" sz="1600" dirty="0" smtClean="0">
                <a:latin typeface="Calibri" pitchFamily="34" charset="0"/>
                <a:cs typeface="Calibri" pitchFamily="34" charset="0"/>
              </a:rPr>
              <a:t>Marshall Rosenberg, founder of the Center for Nonviolent Communication (NVC), suggests that deep listening with empathy opens the door to dialogue. </a:t>
            </a:r>
          </a:p>
          <a:p>
            <a:pPr marL="0" indent="0">
              <a:lnSpc>
                <a:spcPct val="80000"/>
              </a:lnSpc>
              <a:buNone/>
            </a:pPr>
            <a:r>
              <a:rPr lang="en-US" sz="1600" dirty="0" smtClean="0">
                <a:latin typeface="Calibri" pitchFamily="34" charset="0"/>
                <a:cs typeface="Calibri" pitchFamily="34" charset="0"/>
              </a:rPr>
              <a:t>There are four major parts of  NVC:</a:t>
            </a:r>
            <a:br>
              <a:rPr lang="en-US" sz="1600" dirty="0" smtClean="0">
                <a:latin typeface="Calibri" pitchFamily="34" charset="0"/>
                <a:cs typeface="Calibri" pitchFamily="34" charset="0"/>
              </a:rPr>
            </a:br>
            <a:r>
              <a:rPr lang="en-US" sz="1600" dirty="0" smtClean="0">
                <a:latin typeface="Calibri" pitchFamily="34" charset="0"/>
                <a:cs typeface="Calibri" pitchFamily="34" charset="0"/>
              </a:rPr>
              <a:t> 1. </a:t>
            </a:r>
            <a:r>
              <a:rPr lang="en-US" sz="1600" b="1" dirty="0" smtClean="0">
                <a:solidFill>
                  <a:schemeClr val="bg2">
                    <a:lumMod val="25000"/>
                  </a:schemeClr>
                </a:solidFill>
                <a:latin typeface="Calibri" pitchFamily="34" charset="0"/>
                <a:cs typeface="Calibri" pitchFamily="34" charset="0"/>
              </a:rPr>
              <a:t>OBSERVE</a:t>
            </a:r>
            <a:r>
              <a:rPr lang="en-US" sz="1600" dirty="0" smtClean="0">
                <a:latin typeface="Calibri" pitchFamily="34" charset="0"/>
                <a:cs typeface="Calibri" pitchFamily="34" charset="0"/>
              </a:rPr>
              <a:t>: Notice, without judgment, what the other  does or doesn’t do that affects  me. </a:t>
            </a:r>
            <a:br>
              <a:rPr lang="en-US" sz="1600" dirty="0" smtClean="0">
                <a:latin typeface="Calibri" pitchFamily="34" charset="0"/>
                <a:cs typeface="Calibri" pitchFamily="34" charset="0"/>
              </a:rPr>
            </a:br>
            <a:r>
              <a:rPr lang="en-US" sz="1600" dirty="0" smtClean="0">
                <a:latin typeface="Calibri" pitchFamily="34" charset="0"/>
                <a:cs typeface="Calibri" pitchFamily="34" charset="0"/>
              </a:rPr>
              <a:t>2.  </a:t>
            </a:r>
            <a:r>
              <a:rPr lang="en-US" sz="1600" b="1" dirty="0" smtClean="0">
                <a:solidFill>
                  <a:schemeClr val="bg2">
                    <a:lumMod val="25000"/>
                  </a:schemeClr>
                </a:solidFill>
                <a:latin typeface="Calibri" pitchFamily="34" charset="0"/>
                <a:cs typeface="Calibri" pitchFamily="34" charset="0"/>
              </a:rPr>
              <a:t>FEEL</a:t>
            </a:r>
            <a:r>
              <a:rPr lang="en-US" sz="1600" dirty="0" smtClean="0">
                <a:latin typeface="Calibri" pitchFamily="34" charset="0"/>
                <a:cs typeface="Calibri" pitchFamily="34" charset="0"/>
              </a:rPr>
              <a:t>: Recognize  how I feel about this behavior and what need is triggered.</a:t>
            </a:r>
            <a:br>
              <a:rPr lang="en-US" sz="1600" dirty="0" smtClean="0">
                <a:latin typeface="Calibri" pitchFamily="34" charset="0"/>
                <a:cs typeface="Calibri" pitchFamily="34" charset="0"/>
              </a:rPr>
            </a:br>
            <a:r>
              <a:rPr lang="en-US" sz="1600" dirty="0" smtClean="0">
                <a:latin typeface="Calibri" pitchFamily="34" charset="0"/>
                <a:cs typeface="Calibri" pitchFamily="34" charset="0"/>
              </a:rPr>
              <a:t>3</a:t>
            </a:r>
            <a:r>
              <a:rPr lang="en-US" sz="1600" b="1" dirty="0" smtClean="0">
                <a:solidFill>
                  <a:schemeClr val="bg2">
                    <a:lumMod val="25000"/>
                  </a:schemeClr>
                </a:solidFill>
                <a:latin typeface="Calibri" pitchFamily="34" charset="0"/>
                <a:cs typeface="Calibri" pitchFamily="34" charset="0"/>
              </a:rPr>
              <a:t>. IDENTIFY THE NEED: </a:t>
            </a:r>
            <a:r>
              <a:rPr lang="en-US" sz="1600" dirty="0" smtClean="0">
                <a:latin typeface="Calibri" pitchFamily="34" charset="0"/>
                <a:cs typeface="Calibri" pitchFamily="34" charset="0"/>
              </a:rPr>
              <a:t>Recognize  the underlying desire. Common needs include: connection, physical well-being, autonomy, play and purpose. </a:t>
            </a:r>
            <a:br>
              <a:rPr lang="en-US" sz="1600" dirty="0" smtClean="0">
                <a:latin typeface="Calibri" pitchFamily="34" charset="0"/>
                <a:cs typeface="Calibri" pitchFamily="34" charset="0"/>
              </a:rPr>
            </a:br>
            <a:r>
              <a:rPr lang="en-US" sz="1600" dirty="0" smtClean="0">
                <a:latin typeface="Calibri" pitchFamily="34" charset="0"/>
                <a:cs typeface="Calibri" pitchFamily="34" charset="0"/>
              </a:rPr>
              <a:t>4. </a:t>
            </a:r>
            <a:r>
              <a:rPr lang="en-US" sz="1600" b="1" dirty="0" smtClean="0">
                <a:solidFill>
                  <a:schemeClr val="bg2">
                    <a:lumMod val="25000"/>
                  </a:schemeClr>
                </a:solidFill>
                <a:latin typeface="Calibri" pitchFamily="34" charset="0"/>
                <a:cs typeface="Calibri" pitchFamily="34" charset="0"/>
              </a:rPr>
              <a:t>REQUEST</a:t>
            </a:r>
            <a:r>
              <a:rPr lang="en-US" sz="1600" dirty="0" smtClean="0">
                <a:latin typeface="Calibri" pitchFamily="34" charset="0"/>
                <a:cs typeface="Calibri" pitchFamily="34" charset="0"/>
              </a:rPr>
              <a:t>: Ask specifically (not demand) what I would like, rather than focus on what I do not want.</a:t>
            </a:r>
          </a:p>
          <a:p>
            <a:pPr>
              <a:buNone/>
            </a:pPr>
            <a:r>
              <a:rPr lang="en-US" sz="1600" dirty="0" smtClean="0">
                <a:latin typeface="Calibri" pitchFamily="34" charset="0"/>
                <a:cs typeface="Calibri" pitchFamily="34" charset="0"/>
              </a:rPr>
              <a:t>To open more dialogue, practice this example:</a:t>
            </a:r>
          </a:p>
          <a:p>
            <a:pPr marL="0" indent="0">
              <a:buNone/>
            </a:pPr>
            <a:r>
              <a:rPr lang="en-US" sz="1600" b="1" i="1" dirty="0" smtClean="0">
                <a:solidFill>
                  <a:schemeClr val="bg2">
                    <a:lumMod val="25000"/>
                  </a:schemeClr>
                </a:solidFill>
                <a:latin typeface="Calibri" pitchFamily="34" charset="0"/>
                <a:cs typeface="Calibri" pitchFamily="34" charset="0"/>
              </a:rPr>
              <a:t>I see that ____. I am feeling _____.  I am needing _____. Would you be willing to: ___?</a:t>
            </a:r>
            <a:endParaRPr lang="en-US" sz="1600" b="1" i="1" dirty="0">
              <a:solidFill>
                <a:schemeClr val="bg2">
                  <a:lumMod val="25000"/>
                </a:schemeClr>
              </a:solidFill>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971800"/>
          </a:xfrm>
        </p:spPr>
        <p:txBody>
          <a:bodyPr>
            <a:normAutofit lnSpcReduction="10000"/>
          </a:bodyPr>
          <a:lstStyle/>
          <a:p>
            <a:pPr>
              <a:lnSpc>
                <a:spcPct val="80000"/>
              </a:lnSpc>
              <a:buFont typeface="Wingdings" pitchFamily="2" charset="2"/>
              <a:buChar char="v"/>
            </a:pPr>
            <a:r>
              <a:rPr lang="en-US" dirty="0" smtClean="0">
                <a:latin typeface="Calibri" pitchFamily="34" charset="0"/>
                <a:cs typeface="Calibri" pitchFamily="34" charset="0"/>
              </a:rPr>
              <a:t>To what degree do I practice deep listening and clarify what is desired, without judgment?</a:t>
            </a:r>
          </a:p>
          <a:p>
            <a:pPr>
              <a:lnSpc>
                <a:spcPct val="80000"/>
              </a:lnSpc>
              <a:buFont typeface="Wingdings" pitchFamily="2" charset="2"/>
              <a:buChar char="v"/>
            </a:pPr>
            <a:r>
              <a:rPr lang="en-US" dirty="0" smtClean="0">
                <a:latin typeface="Calibri" pitchFamily="34" charset="0"/>
                <a:cs typeface="Calibri" pitchFamily="34" charset="0"/>
              </a:rPr>
              <a:t>How will I recognize and explore ways to meet the underlying needs that open the door to dialogue?</a:t>
            </a:r>
          </a:p>
          <a:p>
            <a:pPr>
              <a:lnSpc>
                <a:spcPct val="80000"/>
              </a:lnSpc>
              <a:buFont typeface="Wingdings" pitchFamily="2" charset="2"/>
              <a:buChar char="v"/>
            </a:pPr>
            <a:r>
              <a:rPr lang="en-US" dirty="0" smtClean="0">
                <a:latin typeface="Calibri" pitchFamily="34" charset="0"/>
                <a:cs typeface="Calibri" pitchFamily="34" charset="0"/>
              </a:rPr>
              <a:t> What reminds me to state clear requests about what I would like, rather than to make demands?</a:t>
            </a:r>
          </a:p>
          <a:p>
            <a:pPr>
              <a:buFont typeface="Wingdings" pitchFamily="2" charset="2"/>
              <a:buChar char="v"/>
            </a:pPr>
            <a:endParaRPr lang="en-US" dirty="0"/>
          </a:p>
        </p:txBody>
      </p:sp>
      <p:sp>
        <p:nvSpPr>
          <p:cNvPr id="10" name="TextBox 9"/>
          <p:cNvSpPr txBox="1"/>
          <p:nvPr/>
        </p:nvSpPr>
        <p:spPr>
          <a:xfrm>
            <a:off x="4724400" y="44196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800600" y="4800600"/>
            <a:ext cx="37338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practice nonviolent communication to open the door for mutual dialogue, especially with: ____________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40 , March 10: </a:t>
            </a:r>
            <a:r>
              <a:rPr lang="en-US" sz="3200" b="1" u="sng" dirty="0" smtClean="0"/>
              <a:t>I PROMOTE UNITY</a:t>
            </a:r>
            <a:endParaRPr lang="en-US" sz="3200" dirty="0"/>
          </a:p>
        </p:txBody>
      </p:sp>
      <p:sp>
        <p:nvSpPr>
          <p:cNvPr id="6" name="Text Placeholder 5"/>
          <p:cNvSpPr>
            <a:spLocks noGrp="1"/>
          </p:cNvSpPr>
          <p:nvPr>
            <p:ph type="body" idx="1"/>
          </p:nvPr>
        </p:nvSpPr>
        <p:spPr>
          <a:xfrm>
            <a:off x="533400" y="1219200"/>
            <a:ext cx="4038600" cy="1295400"/>
          </a:xfrm>
          <a:solidFill>
            <a:schemeClr val="bg1">
              <a:lumMod val="85000"/>
            </a:schemeClr>
          </a:solidFill>
        </p:spPr>
        <p:txBody>
          <a:bodyPr anchor="b">
            <a:noAutofit/>
          </a:bodyPr>
          <a:lstStyle/>
          <a:p>
            <a:pPr algn="ctr"/>
            <a:endParaRPr lang="en-US" sz="2800" i="1" dirty="0" smtClean="0">
              <a:latin typeface="Calibri" pitchFamily="34" charset="0"/>
              <a:cs typeface="Calibri" pitchFamily="34" charset="0"/>
            </a:endParaRPr>
          </a:p>
          <a:p>
            <a:pPr algn="ctr"/>
            <a:r>
              <a:rPr lang="en-US" sz="1600" i="1" dirty="0" smtClean="0">
                <a:solidFill>
                  <a:schemeClr val="bg2">
                    <a:lumMod val="25000"/>
                  </a:schemeClr>
                </a:solidFill>
                <a:latin typeface="Calibri" pitchFamily="34" charset="0"/>
                <a:cs typeface="Calibri" pitchFamily="34" charset="0"/>
              </a:rPr>
              <a:t>“Christian, Jew, Muslim, Shaman, Zoroastrian, stone, ground, mountain, river, each has a secret way of being with mystery—</a:t>
            </a:r>
          </a:p>
          <a:p>
            <a:pPr algn="ctr"/>
            <a:r>
              <a:rPr lang="en-US" sz="1600" i="1" dirty="0" smtClean="0">
                <a:solidFill>
                  <a:schemeClr val="bg2">
                    <a:lumMod val="25000"/>
                  </a:schemeClr>
                </a:solidFill>
                <a:latin typeface="Calibri" pitchFamily="34" charset="0"/>
                <a:cs typeface="Calibri" pitchFamily="34" charset="0"/>
              </a:rPr>
              <a:t>unique and not to be judged.”</a:t>
            </a:r>
          </a:p>
          <a:p>
            <a:pPr algn="ctr"/>
            <a:r>
              <a:rPr lang="en-US" sz="1600" dirty="0" err="1" smtClean="0">
                <a:solidFill>
                  <a:schemeClr val="bg2">
                    <a:lumMod val="25000"/>
                  </a:schemeClr>
                </a:solidFill>
                <a:latin typeface="Calibri" pitchFamily="34" charset="0"/>
                <a:cs typeface="Calibri" pitchFamily="34" charset="0"/>
              </a:rPr>
              <a:t>Rumi</a:t>
            </a:r>
            <a:r>
              <a:rPr lang="en-US" sz="1600" dirty="0" smtClean="0">
                <a:solidFill>
                  <a:schemeClr val="bg2">
                    <a:lumMod val="25000"/>
                  </a:schemeClr>
                </a:solidFill>
                <a:latin typeface="Calibri" pitchFamily="34" charset="0"/>
                <a:cs typeface="Calibri" pitchFamily="34" charset="0"/>
              </a:rPr>
              <a:t>, Persian Poet &amp; Sufi Mystic</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590800"/>
            <a:ext cx="4040188" cy="3769520"/>
          </a:xfrm>
        </p:spPr>
        <p:txBody>
          <a:bodyPr>
            <a:normAutofit fontScale="85000" lnSpcReduction="10000"/>
          </a:bodyPr>
          <a:lstStyle/>
          <a:p>
            <a:pPr marL="0" indent="0">
              <a:buNone/>
            </a:pPr>
            <a:r>
              <a:rPr lang="en-US" sz="2400" dirty="0" smtClean="0">
                <a:latin typeface="Calibri" pitchFamily="34" charset="0"/>
                <a:cs typeface="Calibri" pitchFamily="34" charset="0"/>
              </a:rPr>
              <a:t>Each of us is like a unique tree.  Our branches are how we express our individuality and differences. By nourishing our roots, we discover that we are watered by a common underground river.</a:t>
            </a:r>
          </a:p>
          <a:p>
            <a:pPr marL="0" indent="0">
              <a:buNone/>
            </a:pPr>
            <a:endParaRPr lang="en-US" sz="600" dirty="0" smtClean="0">
              <a:latin typeface="Calibri" pitchFamily="34" charset="0"/>
              <a:cs typeface="Calibri" pitchFamily="34" charset="0"/>
            </a:endParaRPr>
          </a:p>
          <a:p>
            <a:pPr marL="0" indent="0">
              <a:buNone/>
            </a:pPr>
            <a:r>
              <a:rPr lang="en-US" sz="2400" dirty="0" smtClean="0">
                <a:latin typeface="Calibri" pitchFamily="34" charset="0"/>
                <a:cs typeface="Calibri" pitchFamily="34" charset="0"/>
              </a:rPr>
              <a:t>The mystical tradition bonds believers together from a wide variety of spiritualities. We are invited to tap into a larger mystery that unites us all. In this universal experience, we celebrate what unites us, rather than what divides.</a:t>
            </a:r>
          </a:p>
          <a:p>
            <a:pPr marL="0" indent="0">
              <a:buNone/>
            </a:pPr>
            <a:endParaRPr lang="en-US" sz="2400" dirty="0" smtClean="0">
              <a:latin typeface="Calibri" pitchFamily="34" charset="0"/>
              <a:cs typeface="Calibri" pitchFamily="34" charset="0"/>
            </a:endParaRPr>
          </a:p>
          <a:p>
            <a:pPr marL="0" indent="0">
              <a:buNone/>
            </a:pPr>
            <a:endParaRPr lang="en-US" sz="2400" dirty="0" smtClean="0">
              <a:latin typeface="Calibri" pitchFamily="34" charset="0"/>
              <a:cs typeface="Calibri" pitchFamily="34" charset="0"/>
            </a:endParaRPr>
          </a:p>
          <a:p>
            <a:pPr>
              <a:buNone/>
            </a:pPr>
            <a:endParaRPr lang="en-US" dirty="0"/>
          </a:p>
        </p:txBody>
      </p:sp>
      <p:sp>
        <p:nvSpPr>
          <p:cNvPr id="9" name="Content Placeholder 8"/>
          <p:cNvSpPr>
            <a:spLocks noGrp="1"/>
          </p:cNvSpPr>
          <p:nvPr>
            <p:ph sz="quarter" idx="4"/>
          </p:nvPr>
        </p:nvSpPr>
        <p:spPr>
          <a:xfrm>
            <a:off x="4648200" y="1752600"/>
            <a:ext cx="4041775" cy="3200400"/>
          </a:xfrm>
        </p:spPr>
        <p:txBody>
          <a:bodyPr>
            <a:normAutofit fontScale="92500" lnSpcReduction="20000"/>
          </a:bodyPr>
          <a:lstStyle/>
          <a:p>
            <a:pPr>
              <a:buFont typeface="Wingdings" pitchFamily="2" charset="2"/>
              <a:buChar char="v"/>
            </a:pPr>
            <a:r>
              <a:rPr lang="en-US" sz="2400" dirty="0" smtClean="0">
                <a:latin typeface="Calibri" pitchFamily="34" charset="0"/>
                <a:cs typeface="Calibri" pitchFamily="34" charset="0"/>
              </a:rPr>
              <a:t>What encourages me to discover the common underground river that nourishes our individual roots? </a:t>
            </a:r>
          </a:p>
          <a:p>
            <a:pPr>
              <a:buFont typeface="Wingdings" pitchFamily="2" charset="2"/>
              <a:buChar char="v"/>
            </a:pPr>
            <a:r>
              <a:rPr lang="en-US" sz="2400" dirty="0" smtClean="0">
                <a:latin typeface="Calibri" pitchFamily="34" charset="0"/>
                <a:cs typeface="Calibri" pitchFamily="34" charset="0"/>
              </a:rPr>
              <a:t>How do I recognize and celebrate unity in the midst of diversity?</a:t>
            </a:r>
          </a:p>
          <a:p>
            <a:pPr>
              <a:buFont typeface="Wingdings" pitchFamily="2" charset="2"/>
              <a:buChar char="v"/>
            </a:pPr>
            <a:r>
              <a:rPr lang="en-US" sz="2400" dirty="0" smtClean="0">
                <a:latin typeface="Calibri" pitchFamily="34" charset="0"/>
                <a:cs typeface="Calibri" pitchFamily="34" charset="0"/>
              </a:rPr>
              <a:t>In what ways will I promote greater unity within my family, work, community and in the world? </a:t>
            </a:r>
          </a:p>
          <a:p>
            <a:pPr>
              <a:buFont typeface="Wingdings" pitchFamily="2" charset="2"/>
              <a:buChar char="v"/>
            </a:pPr>
            <a:endParaRPr lang="en-US" dirty="0"/>
          </a:p>
        </p:txBody>
      </p:sp>
      <p:sp>
        <p:nvSpPr>
          <p:cNvPr id="10" name="TextBox 9"/>
          <p:cNvSpPr txBox="1"/>
          <p:nvPr/>
        </p:nvSpPr>
        <p:spPr>
          <a:xfrm>
            <a:off x="4724400" y="4876800"/>
            <a:ext cx="41148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724400" y="5257800"/>
            <a:ext cx="3962400" cy="1384995"/>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look beyond outer differences to celebrate what we share in common, especially with:______ </a:t>
            </a:r>
          </a:p>
          <a:p>
            <a:pPr>
              <a:buNone/>
            </a:pPr>
            <a:endParaRPr lang="en-US"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41 , March 11: </a:t>
            </a:r>
            <a:r>
              <a:rPr lang="en-US" sz="3200" b="1" u="sng" dirty="0" smtClean="0"/>
              <a:t>I AM OPEN</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“The mind is like a parachute. It works best when it is open.”    </a:t>
            </a:r>
            <a:r>
              <a:rPr lang="en-US" sz="1800" dirty="0" smtClean="0">
                <a:solidFill>
                  <a:schemeClr val="bg2">
                    <a:lumMod val="25000"/>
                  </a:schemeClr>
                </a:solidFill>
                <a:latin typeface="Calibri" pitchFamily="34" charset="0"/>
                <a:cs typeface="Calibri" pitchFamily="34" charset="0"/>
              </a:rPr>
              <a:t>Dalai Lama</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rmAutofit lnSpcReduction="10000"/>
          </a:bodyPr>
          <a:lstStyle/>
          <a:p>
            <a:pPr marL="0" indent="0">
              <a:buNone/>
            </a:pPr>
            <a:r>
              <a:rPr lang="en-US" dirty="0" smtClean="0">
                <a:latin typeface="Calibri" pitchFamily="34" charset="0"/>
                <a:cs typeface="Calibri" pitchFamily="34" charset="0"/>
              </a:rPr>
              <a:t>Nothing with God is impossible.  When I am open to allowing the Spirit to flow through me, I am blessed and powerful beyond measure. </a:t>
            </a:r>
          </a:p>
          <a:p>
            <a:pPr marL="0" indent="0">
              <a:buNone/>
            </a:pPr>
            <a:endParaRPr lang="en-US" sz="8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My mind does not  distinguish between what is real or vividly imagined.  By actively rehearsing how I want to behave, I create new brain pathways.  This opens up new ways of thinking, feeling and behaving. </a:t>
            </a:r>
          </a:p>
          <a:p>
            <a:pPr>
              <a:buNone/>
            </a:pPr>
            <a:endParaRPr lang="en-US" dirty="0"/>
          </a:p>
        </p:txBody>
      </p:sp>
      <p:sp>
        <p:nvSpPr>
          <p:cNvPr id="9" name="Content Placeholder 8"/>
          <p:cNvSpPr>
            <a:spLocks noGrp="1"/>
          </p:cNvSpPr>
          <p:nvPr>
            <p:ph sz="quarter" idx="4"/>
          </p:nvPr>
        </p:nvSpPr>
        <p:spPr>
          <a:xfrm>
            <a:off x="4648200" y="1676400"/>
            <a:ext cx="4041775" cy="3276600"/>
          </a:xfrm>
        </p:spPr>
        <p:txBody>
          <a:bodyPr>
            <a:normAutofit lnSpcReduction="10000"/>
          </a:bodyPr>
          <a:lstStyle/>
          <a:p>
            <a:pPr marL="0" indent="0">
              <a:buFont typeface="Wingdings" pitchFamily="2" charset="2"/>
              <a:buChar char="v"/>
            </a:pPr>
            <a:r>
              <a:rPr lang="en-US" dirty="0" smtClean="0">
                <a:latin typeface="Calibri" pitchFamily="34" charset="0"/>
                <a:cs typeface="Calibri" pitchFamily="34" charset="0"/>
              </a:rPr>
              <a:t>To what degree am I open to considering feedback from others as well as exploring new possibilities?</a:t>
            </a:r>
          </a:p>
          <a:p>
            <a:pPr marL="0" indent="0">
              <a:buFont typeface="Wingdings" pitchFamily="2" charset="2"/>
              <a:buChar char="v"/>
            </a:pPr>
            <a:r>
              <a:rPr lang="en-US" dirty="0" smtClean="0">
                <a:latin typeface="Calibri" pitchFamily="34" charset="0"/>
                <a:cs typeface="Calibri" pitchFamily="34" charset="0"/>
              </a:rPr>
              <a:t>What increases my willingness to be a clear conduit of God’s grace in the world? </a:t>
            </a:r>
          </a:p>
          <a:p>
            <a:pPr marL="0" indent="0">
              <a:buFont typeface="Wingdings" pitchFamily="2" charset="2"/>
              <a:buChar char="v"/>
            </a:pPr>
            <a:r>
              <a:rPr lang="en-US" dirty="0" smtClean="0">
                <a:latin typeface="Calibri" pitchFamily="34" charset="0"/>
                <a:cs typeface="Calibri" pitchFamily="34" charset="0"/>
              </a:rPr>
              <a:t>How will I open myself up to new ways of thinking and behaving? </a:t>
            </a:r>
          </a:p>
          <a:p>
            <a:pPr marL="0" indent="0">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800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648200" y="5105400"/>
            <a:ext cx="3810000" cy="1107996"/>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am open to possibilities. I consider other points of view, especially about: ___________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42 , March 12: </a:t>
            </a:r>
            <a:r>
              <a:rPr lang="en-US" sz="3200" b="1" u="sng" dirty="0" smtClean="0"/>
              <a:t>I AM ACCOUNTABLE</a:t>
            </a:r>
            <a:endParaRPr lang="en-US" sz="3200" dirty="0"/>
          </a:p>
        </p:txBody>
      </p:sp>
      <p:sp>
        <p:nvSpPr>
          <p:cNvPr id="6" name="Text Placeholder 5"/>
          <p:cNvSpPr>
            <a:spLocks noGrp="1"/>
          </p:cNvSpPr>
          <p:nvPr>
            <p:ph type="body" idx="1"/>
          </p:nvPr>
        </p:nvSpPr>
        <p:spPr>
          <a:xfrm>
            <a:off x="457200" y="1295400"/>
            <a:ext cx="4040188" cy="914400"/>
          </a:xfrm>
          <a:solidFill>
            <a:schemeClr val="bg1">
              <a:lumMod val="85000"/>
            </a:schemeClr>
          </a:solidFill>
        </p:spPr>
        <p:txBody>
          <a:bodyPr anchor="t">
            <a:noAutofit/>
          </a:bodyPr>
          <a:lstStyle/>
          <a:p>
            <a:pPr algn="ctr"/>
            <a:r>
              <a:rPr lang="en-US" sz="1800" i="1" dirty="0" smtClean="0">
                <a:solidFill>
                  <a:schemeClr val="bg2">
                    <a:lumMod val="25000"/>
                  </a:schemeClr>
                </a:solidFill>
                <a:latin typeface="Calibri" pitchFamily="34" charset="0"/>
                <a:cs typeface="Calibri" pitchFamily="34" charset="0"/>
              </a:rPr>
              <a:t>I am not a product of my  circumstances, </a:t>
            </a:r>
          </a:p>
          <a:p>
            <a:pPr algn="ctr"/>
            <a:r>
              <a:rPr lang="en-US" sz="1800" i="1" dirty="0" smtClean="0">
                <a:solidFill>
                  <a:schemeClr val="bg2">
                    <a:lumMod val="25000"/>
                  </a:schemeClr>
                </a:solidFill>
                <a:latin typeface="Calibri" pitchFamily="34" charset="0"/>
                <a:cs typeface="Calibri" pitchFamily="34" charset="0"/>
              </a:rPr>
              <a:t>I am  a product of  my decisions.”</a:t>
            </a:r>
          </a:p>
          <a:p>
            <a:pPr algn="ctr"/>
            <a:r>
              <a:rPr lang="en-US" sz="1800" dirty="0" smtClean="0">
                <a:solidFill>
                  <a:schemeClr val="bg2">
                    <a:lumMod val="25000"/>
                  </a:schemeClr>
                </a:solidFill>
                <a:latin typeface="Calibri" pitchFamily="34" charset="0"/>
                <a:cs typeface="Calibri" pitchFamily="34" charset="0"/>
              </a:rPr>
              <a:t>Stephen Covey, </a:t>
            </a:r>
            <a:r>
              <a:rPr lang="en-US" sz="1700" dirty="0" smtClean="0">
                <a:solidFill>
                  <a:schemeClr val="bg2">
                    <a:lumMod val="25000"/>
                  </a:schemeClr>
                </a:solidFill>
                <a:latin typeface="Calibri" pitchFamily="34" charset="0"/>
                <a:cs typeface="Calibri" pitchFamily="34" charset="0"/>
              </a:rPr>
              <a:t>Author of </a:t>
            </a:r>
            <a:r>
              <a:rPr lang="en-US" sz="1700" i="1" dirty="0" smtClean="0">
                <a:solidFill>
                  <a:schemeClr val="bg2">
                    <a:lumMod val="25000"/>
                  </a:schemeClr>
                </a:solidFill>
                <a:latin typeface="Calibri" pitchFamily="34" charset="0"/>
                <a:cs typeface="Calibri" pitchFamily="34" charset="0"/>
              </a:rPr>
              <a:t>The 8</a:t>
            </a:r>
            <a:r>
              <a:rPr lang="en-US" sz="1700" i="1" baseline="30000" dirty="0" smtClean="0">
                <a:solidFill>
                  <a:schemeClr val="bg2">
                    <a:lumMod val="25000"/>
                  </a:schemeClr>
                </a:solidFill>
                <a:latin typeface="Calibri" pitchFamily="34" charset="0"/>
                <a:cs typeface="Calibri" pitchFamily="34" charset="0"/>
              </a:rPr>
              <a:t>th</a:t>
            </a:r>
            <a:r>
              <a:rPr lang="en-US" sz="1700" i="1" dirty="0" smtClean="0">
                <a:solidFill>
                  <a:schemeClr val="bg2">
                    <a:lumMod val="25000"/>
                  </a:schemeClr>
                </a:solidFill>
                <a:latin typeface="Calibri" pitchFamily="34" charset="0"/>
                <a:cs typeface="Calibri" pitchFamily="34" charset="0"/>
              </a:rPr>
              <a:t> Habit</a:t>
            </a:r>
            <a:endParaRPr lang="en-US" sz="1700" i="1"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rmAutofit fontScale="77500" lnSpcReduction="20000"/>
          </a:bodyPr>
          <a:lstStyle/>
          <a:p>
            <a:pPr marL="0" indent="0">
              <a:lnSpc>
                <a:spcPct val="90000"/>
              </a:lnSpc>
              <a:buNone/>
            </a:pPr>
            <a:r>
              <a:rPr lang="en-US" dirty="0" smtClean="0">
                <a:latin typeface="Calibri" pitchFamily="34" charset="0"/>
                <a:cs typeface="Calibri" pitchFamily="34" charset="0"/>
              </a:rPr>
              <a:t>Partnership experts, Gay and Katie Hendricks, invite me to accept 100% response-ability for my  life—how I think, feel and behave. I make decisions throughout the day that either support  accountability, or blame others for what I am experiencing. </a:t>
            </a:r>
          </a:p>
          <a:p>
            <a:pPr marL="0" indent="0">
              <a:lnSpc>
                <a:spcPct val="90000"/>
              </a:lnSpc>
              <a:buNone/>
            </a:pPr>
            <a:endParaRPr lang="en-US" sz="800" dirty="0" smtClean="0">
              <a:latin typeface="Calibri" pitchFamily="34" charset="0"/>
              <a:cs typeface="Calibri" pitchFamily="34" charset="0"/>
            </a:endParaRPr>
          </a:p>
          <a:p>
            <a:pPr marL="0" indent="0">
              <a:lnSpc>
                <a:spcPct val="90000"/>
              </a:lnSpc>
              <a:buNone/>
            </a:pPr>
            <a:r>
              <a:rPr lang="en-US" dirty="0" smtClean="0">
                <a:latin typeface="Calibri" pitchFamily="34" charset="0"/>
                <a:cs typeface="Calibri" pitchFamily="34" charset="0"/>
              </a:rPr>
              <a:t>In addition to accepting response-ability for myself, I am also accountable to our global village.  I am linked to others through our shared economic, political and ecological realities. </a:t>
            </a:r>
          </a:p>
          <a:p>
            <a:pPr marL="0" indent="0">
              <a:lnSpc>
                <a:spcPct val="90000"/>
              </a:lnSpc>
              <a:buNone/>
            </a:pPr>
            <a:endParaRPr lang="en-US" sz="800" dirty="0" smtClean="0">
              <a:latin typeface="Calibri" pitchFamily="34" charset="0"/>
              <a:cs typeface="Calibri" pitchFamily="34" charset="0"/>
            </a:endParaRPr>
          </a:p>
          <a:p>
            <a:pPr marL="0" indent="0">
              <a:lnSpc>
                <a:spcPct val="90000"/>
              </a:lnSpc>
              <a:buNone/>
            </a:pPr>
            <a:r>
              <a:rPr lang="en-US" dirty="0" smtClean="0">
                <a:latin typeface="Calibri" pitchFamily="34" charset="0"/>
                <a:cs typeface="Calibri" pitchFamily="34" charset="0"/>
              </a:rPr>
              <a:t>Local decisions can create an international ripple effect. Therefore, I expand my circle of accountability to think globally, while acting locally.</a:t>
            </a:r>
          </a:p>
          <a:p>
            <a:pPr>
              <a:buNone/>
            </a:pPr>
            <a:endParaRPr lang="en-US" dirty="0"/>
          </a:p>
        </p:txBody>
      </p:sp>
      <p:sp>
        <p:nvSpPr>
          <p:cNvPr id="9" name="Content Placeholder 8"/>
          <p:cNvSpPr>
            <a:spLocks noGrp="1"/>
          </p:cNvSpPr>
          <p:nvPr>
            <p:ph sz="quarter" idx="4"/>
          </p:nvPr>
        </p:nvSpPr>
        <p:spPr>
          <a:xfrm>
            <a:off x="4648200" y="1752600"/>
            <a:ext cx="4041775" cy="3200400"/>
          </a:xfrm>
        </p:spPr>
        <p:txBody>
          <a:bodyPr>
            <a:normAutofit/>
          </a:bodyPr>
          <a:lstStyle/>
          <a:p>
            <a:pPr>
              <a:lnSpc>
                <a:spcPct val="90000"/>
              </a:lnSpc>
              <a:buFont typeface="Wingdings" pitchFamily="2" charset="2"/>
              <a:buChar char="v"/>
            </a:pPr>
            <a:r>
              <a:rPr lang="en-US" dirty="0" smtClean="0">
                <a:latin typeface="Calibri" pitchFamily="34" charset="0"/>
                <a:cs typeface="Calibri" pitchFamily="34" charset="0"/>
              </a:rPr>
              <a:t>To what degree do I accept response-ability for my life?</a:t>
            </a:r>
          </a:p>
          <a:p>
            <a:pPr>
              <a:lnSpc>
                <a:spcPct val="90000"/>
              </a:lnSpc>
              <a:buFont typeface="Wingdings" pitchFamily="2" charset="2"/>
              <a:buChar char="v"/>
            </a:pPr>
            <a:r>
              <a:rPr lang="en-US" dirty="0" smtClean="0">
                <a:latin typeface="Calibri" pitchFamily="34" charset="0"/>
                <a:cs typeface="Calibri" pitchFamily="34" charset="0"/>
              </a:rPr>
              <a:t>How will I bridge any lapses in being totally accountable?</a:t>
            </a:r>
          </a:p>
          <a:p>
            <a:pPr>
              <a:lnSpc>
                <a:spcPct val="90000"/>
              </a:lnSpc>
              <a:buFont typeface="Wingdings" pitchFamily="2" charset="2"/>
              <a:buChar char="v"/>
            </a:pPr>
            <a:r>
              <a:rPr lang="en-US" dirty="0" smtClean="0">
                <a:latin typeface="Calibri" pitchFamily="34" charset="0"/>
                <a:cs typeface="Calibri" pitchFamily="34" charset="0"/>
              </a:rPr>
              <a:t>How do I expand my circle of accountability—both locally and globally?</a:t>
            </a:r>
          </a:p>
          <a:p>
            <a:pPr>
              <a:buFont typeface="Wingdings" pitchFamily="2" charset="2"/>
              <a:buChar char="v"/>
            </a:pPr>
            <a:endParaRPr lang="en-US" dirty="0"/>
          </a:p>
        </p:txBody>
      </p:sp>
      <p:sp>
        <p:nvSpPr>
          <p:cNvPr id="10" name="TextBox 9"/>
          <p:cNvSpPr txBox="1"/>
          <p:nvPr/>
        </p:nvSpPr>
        <p:spPr>
          <a:xfrm>
            <a:off x="4648200" y="41148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495800"/>
            <a:ext cx="38100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accept 100% accountability for my thoughts, words and actions.  I will make amends to bridge any gaps by: _________</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43 , March 13: </a:t>
            </a:r>
            <a:r>
              <a:rPr lang="en-US" sz="3200" b="1" u="sng" dirty="0" smtClean="0"/>
              <a:t>I AM UNIQUE</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“Be yourself; </a:t>
            </a:r>
          </a:p>
          <a:p>
            <a:pPr algn="ctr"/>
            <a:r>
              <a:rPr lang="en-US" sz="1800" i="1" dirty="0" smtClean="0">
                <a:solidFill>
                  <a:schemeClr val="bg2">
                    <a:lumMod val="25000"/>
                  </a:schemeClr>
                </a:solidFill>
                <a:latin typeface="Calibri" pitchFamily="34" charset="0"/>
                <a:cs typeface="Calibri" pitchFamily="34" charset="0"/>
              </a:rPr>
              <a:t>everyone else is already taken.”    </a:t>
            </a:r>
          </a:p>
          <a:p>
            <a:pPr algn="ctr"/>
            <a:r>
              <a:rPr lang="en-US" sz="1800" dirty="0" smtClean="0">
                <a:solidFill>
                  <a:schemeClr val="bg2">
                    <a:lumMod val="25000"/>
                  </a:schemeClr>
                </a:solidFill>
                <a:latin typeface="Calibri" pitchFamily="34" charset="0"/>
                <a:cs typeface="Calibri" pitchFamily="34" charset="0"/>
              </a:rPr>
              <a:t>Oscar Wilde, Playwright</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438400"/>
            <a:ext cx="4040188" cy="3921920"/>
          </a:xfrm>
        </p:spPr>
        <p:txBody>
          <a:bodyPr>
            <a:normAutofit lnSpcReduction="10000"/>
          </a:bodyPr>
          <a:lstStyle/>
          <a:p>
            <a:pPr marL="0" indent="0">
              <a:lnSpc>
                <a:spcPct val="90000"/>
              </a:lnSpc>
              <a:buNone/>
            </a:pPr>
            <a:r>
              <a:rPr lang="en-US" dirty="0" smtClean="0">
                <a:latin typeface="Calibri" pitchFamily="34" charset="0"/>
                <a:cs typeface="Calibri" pitchFamily="34" charset="0"/>
              </a:rPr>
              <a:t>Each of us has unique gifts—not just competencies-- that contribute to making a positive difference in the world.</a:t>
            </a:r>
          </a:p>
          <a:p>
            <a:pPr marL="0" indent="0">
              <a:lnSpc>
                <a:spcPct val="90000"/>
              </a:lnSpc>
              <a:buNone/>
            </a:pPr>
            <a:endParaRPr lang="en-US" sz="500" dirty="0" smtClean="0">
              <a:latin typeface="Calibri" pitchFamily="34" charset="0"/>
              <a:cs typeface="Calibri" pitchFamily="34" charset="0"/>
            </a:endParaRPr>
          </a:p>
          <a:p>
            <a:pPr marL="0" indent="0">
              <a:lnSpc>
                <a:spcPct val="90000"/>
              </a:lnSpc>
              <a:buNone/>
            </a:pPr>
            <a:r>
              <a:rPr lang="en-US" dirty="0" err="1" smtClean="0">
                <a:latin typeface="Calibri" pitchFamily="34" charset="0"/>
                <a:cs typeface="Calibri" pitchFamily="34" charset="0"/>
              </a:rPr>
              <a:t>Lissa</a:t>
            </a:r>
            <a:r>
              <a:rPr lang="en-US" dirty="0" smtClean="0">
                <a:latin typeface="Calibri" pitchFamily="34" charset="0"/>
                <a:cs typeface="Calibri" pitchFamily="34" charset="0"/>
              </a:rPr>
              <a:t> Boles in her “soul mapping” work asks: “</a:t>
            </a:r>
            <a:r>
              <a:rPr lang="en-US" i="1" dirty="0" smtClean="0">
                <a:latin typeface="Calibri" pitchFamily="34" charset="0"/>
                <a:cs typeface="Calibri" pitchFamily="34" charset="0"/>
              </a:rPr>
              <a:t>What is the lesson I was put on the earth to teach? </a:t>
            </a:r>
            <a:r>
              <a:rPr lang="en-US" dirty="0" smtClean="0">
                <a:latin typeface="Calibri" pitchFamily="34" charset="0"/>
                <a:cs typeface="Calibri" pitchFamily="34" charset="0"/>
              </a:rPr>
              <a:t>And</a:t>
            </a:r>
            <a:r>
              <a:rPr lang="en-US" i="1" dirty="0" smtClean="0">
                <a:latin typeface="Calibri" pitchFamily="34" charset="0"/>
                <a:cs typeface="Calibri" pitchFamily="34" charset="0"/>
              </a:rPr>
              <a:t>, “How am I meant to heal and serve the world through my gifts?”</a:t>
            </a:r>
          </a:p>
          <a:p>
            <a:pPr marL="0" indent="0">
              <a:lnSpc>
                <a:spcPct val="90000"/>
              </a:lnSpc>
              <a:buNone/>
            </a:pPr>
            <a:endParaRPr lang="en-US" sz="500" dirty="0" smtClean="0">
              <a:latin typeface="Calibri" pitchFamily="34" charset="0"/>
              <a:cs typeface="Calibri" pitchFamily="34" charset="0"/>
            </a:endParaRPr>
          </a:p>
          <a:p>
            <a:pPr marL="0" indent="0">
              <a:lnSpc>
                <a:spcPct val="90000"/>
              </a:lnSpc>
              <a:buNone/>
            </a:pPr>
            <a:r>
              <a:rPr lang="en-US" dirty="0" smtClean="0">
                <a:latin typeface="Calibri" pitchFamily="34" charset="0"/>
                <a:cs typeface="Calibri" pitchFamily="34" charset="0"/>
              </a:rPr>
              <a:t>I am willing to be of service by using the unique gifts I have been given. </a:t>
            </a:r>
          </a:p>
          <a:p>
            <a:pPr>
              <a:buNone/>
            </a:pPr>
            <a:endParaRPr lang="en-US" dirty="0"/>
          </a:p>
        </p:txBody>
      </p:sp>
      <p:sp>
        <p:nvSpPr>
          <p:cNvPr id="9" name="Content Placeholder 8"/>
          <p:cNvSpPr>
            <a:spLocks noGrp="1"/>
          </p:cNvSpPr>
          <p:nvPr>
            <p:ph sz="quarter" idx="4"/>
          </p:nvPr>
        </p:nvSpPr>
        <p:spPr>
          <a:xfrm>
            <a:off x="4648200" y="1752600"/>
            <a:ext cx="4041775" cy="3048000"/>
          </a:xfrm>
        </p:spPr>
        <p:txBody>
          <a:bodyPr>
            <a:normAutofit fontScale="92500" lnSpcReduction="10000"/>
          </a:bodyPr>
          <a:lstStyle/>
          <a:p>
            <a:pPr>
              <a:lnSpc>
                <a:spcPct val="90000"/>
              </a:lnSpc>
              <a:buFont typeface="Wingdings" pitchFamily="2" charset="2"/>
              <a:buChar char="v"/>
            </a:pPr>
            <a:r>
              <a:rPr lang="en-US" sz="2400" dirty="0" smtClean="0">
                <a:latin typeface="Calibri" pitchFamily="34" charset="0"/>
                <a:cs typeface="Calibri" pitchFamily="34" charset="0"/>
              </a:rPr>
              <a:t>What is the distinct lesson I was born to teach?</a:t>
            </a:r>
          </a:p>
          <a:p>
            <a:pPr>
              <a:lnSpc>
                <a:spcPct val="90000"/>
              </a:lnSpc>
              <a:buNone/>
            </a:pPr>
            <a:endParaRPr lang="en-US" sz="1500" dirty="0" smtClean="0">
              <a:latin typeface="Calibri" pitchFamily="34" charset="0"/>
              <a:cs typeface="Calibri" pitchFamily="34" charset="0"/>
            </a:endParaRPr>
          </a:p>
          <a:p>
            <a:pPr>
              <a:lnSpc>
                <a:spcPct val="90000"/>
              </a:lnSpc>
              <a:buFont typeface="Wingdings" pitchFamily="2" charset="2"/>
              <a:buChar char="v"/>
            </a:pPr>
            <a:r>
              <a:rPr lang="en-US" sz="2400" dirty="0" smtClean="0">
                <a:latin typeface="Calibri" pitchFamily="34" charset="0"/>
                <a:cs typeface="Calibri" pitchFamily="34" charset="0"/>
              </a:rPr>
              <a:t>How am I using my personal history and natural gifts to express my unique calling?</a:t>
            </a:r>
          </a:p>
          <a:p>
            <a:pPr>
              <a:lnSpc>
                <a:spcPct val="90000"/>
              </a:lnSpc>
              <a:buNone/>
            </a:pPr>
            <a:endParaRPr lang="en-US" sz="1500" dirty="0" smtClean="0">
              <a:latin typeface="Calibri" pitchFamily="34" charset="0"/>
              <a:cs typeface="Calibri" pitchFamily="34" charset="0"/>
            </a:endParaRPr>
          </a:p>
          <a:p>
            <a:pPr>
              <a:lnSpc>
                <a:spcPct val="90000"/>
              </a:lnSpc>
              <a:buFont typeface="Wingdings" pitchFamily="2" charset="2"/>
              <a:buChar char="v"/>
            </a:pPr>
            <a:r>
              <a:rPr lang="en-US" sz="2400" dirty="0" smtClean="0">
                <a:latin typeface="Calibri" pitchFamily="34" charset="0"/>
                <a:cs typeface="Calibri" pitchFamily="34" charset="0"/>
              </a:rPr>
              <a:t>In what ways am I fully sharing  my gifts as an individual expression of God’s Presence in the world?</a:t>
            </a:r>
          </a:p>
          <a:p>
            <a:pPr>
              <a:buFont typeface="Wingdings" pitchFamily="2" charset="2"/>
              <a:buChar char="v"/>
            </a:pPr>
            <a:endParaRPr lang="en-US" dirty="0"/>
          </a:p>
        </p:txBody>
      </p:sp>
      <p:sp>
        <p:nvSpPr>
          <p:cNvPr id="10" name="TextBox 9"/>
          <p:cNvSpPr txBox="1"/>
          <p:nvPr/>
        </p:nvSpPr>
        <p:spPr>
          <a:xfrm>
            <a:off x="4648200" y="4800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3" name="Rectangle 12"/>
          <p:cNvSpPr/>
          <p:nvPr/>
        </p:nvSpPr>
        <p:spPr>
          <a:xfrm>
            <a:off x="4724400" y="5181600"/>
            <a:ext cx="3657600" cy="769441"/>
          </a:xfrm>
          <a:prstGeom prst="rect">
            <a:avLst/>
          </a:prstGeom>
        </p:spPr>
        <p:txBody>
          <a:bodyPr wrap="square">
            <a:spAutoFit/>
          </a:bodyPr>
          <a:lstStyle/>
          <a:p>
            <a:pPr>
              <a:buNone/>
            </a:pPr>
            <a:r>
              <a:rPr lang="en-US" sz="2200" b="1" i="1" dirty="0" smtClean="0">
                <a:solidFill>
                  <a:schemeClr val="tx2">
                    <a:lumMod val="75000"/>
                  </a:schemeClr>
                </a:solidFill>
                <a:latin typeface="Calibri" pitchFamily="34" charset="0"/>
                <a:cs typeface="Calibri" pitchFamily="34" charset="0"/>
              </a:rPr>
              <a:t>I share my  unique gifts by:  ________________________</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44 , March 14: </a:t>
            </a:r>
            <a:r>
              <a:rPr lang="en-US" sz="3200" b="1" u="sng" dirty="0" smtClean="0"/>
              <a:t>I COOPERATE</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“Non-cooperation with evil is as much a  duty as is cooperating with good.”      </a:t>
            </a:r>
            <a:r>
              <a:rPr lang="en-US" sz="1800" dirty="0" smtClean="0">
                <a:solidFill>
                  <a:schemeClr val="bg2">
                    <a:lumMod val="25000"/>
                  </a:schemeClr>
                </a:solidFill>
                <a:latin typeface="Calibri" pitchFamily="34" charset="0"/>
                <a:cs typeface="Calibri" pitchFamily="34" charset="0"/>
              </a:rPr>
              <a:t>Mahatma Gandhi</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fontScale="92500" lnSpcReduction="10000"/>
          </a:bodyPr>
          <a:lstStyle/>
          <a:p>
            <a:pPr marL="0" indent="0">
              <a:buNone/>
            </a:pPr>
            <a:r>
              <a:rPr lang="en-US" dirty="0" smtClean="0">
                <a:latin typeface="Calibri" pitchFamily="34" charset="0"/>
                <a:cs typeface="Calibri" pitchFamily="34" charset="0"/>
              </a:rPr>
              <a:t>I am my brother’s and sister’s keeper.  What happens to one, affects all. </a:t>
            </a:r>
          </a:p>
          <a:p>
            <a:pPr marL="0" indent="0">
              <a:buNone/>
            </a:pPr>
            <a:r>
              <a:rPr lang="en-US" dirty="0" smtClean="0">
                <a:latin typeface="Calibri" pitchFamily="34" charset="0"/>
                <a:cs typeface="Calibri" pitchFamily="34" charset="0"/>
              </a:rPr>
              <a:t> We are all stakeholders in our inter-connected global world. Our survival and the health of our planet depends on all of us working effectively together.</a:t>
            </a:r>
          </a:p>
          <a:p>
            <a:pPr marL="0" indent="0">
              <a:lnSpc>
                <a:spcPct val="90000"/>
              </a:lnSpc>
              <a:buNone/>
            </a:pPr>
            <a:endParaRPr lang="en-US" sz="8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Dr. King’s “Beloved Community” is a global vision.  He hoped all people would share in the wealth of the earth’s resources, as well as in the  protection and stewardship of them.</a:t>
            </a:r>
            <a:endParaRPr lang="en-US" dirty="0">
              <a:latin typeface="Calibri" pitchFamily="34" charset="0"/>
              <a:cs typeface="Calibri" pitchFamily="34" charset="0"/>
            </a:endParaRPr>
          </a:p>
        </p:txBody>
      </p:sp>
      <p:sp>
        <p:nvSpPr>
          <p:cNvPr id="9" name="Content Placeholder 8"/>
          <p:cNvSpPr>
            <a:spLocks noGrp="1"/>
          </p:cNvSpPr>
          <p:nvPr>
            <p:ph sz="quarter" idx="4"/>
          </p:nvPr>
        </p:nvSpPr>
        <p:spPr>
          <a:xfrm>
            <a:off x="4648200" y="1676400"/>
            <a:ext cx="4041775" cy="3276600"/>
          </a:xfrm>
        </p:spPr>
        <p:txBody>
          <a:bodyPr>
            <a:normAutofit fontScale="92500"/>
          </a:bodyPr>
          <a:lstStyle/>
          <a:p>
            <a:pPr>
              <a:lnSpc>
                <a:spcPct val="90000"/>
              </a:lnSpc>
              <a:buFont typeface="Wingdings" pitchFamily="2" charset="2"/>
              <a:buChar char="v"/>
            </a:pPr>
            <a:r>
              <a:rPr lang="en-US" dirty="0" smtClean="0">
                <a:latin typeface="Calibri" pitchFamily="34" charset="0"/>
                <a:cs typeface="Calibri" pitchFamily="34" charset="0"/>
              </a:rPr>
              <a:t>How will I cooperate more effectively as a member of the Beloved Community? </a:t>
            </a:r>
          </a:p>
          <a:p>
            <a:pPr>
              <a:lnSpc>
                <a:spcPct val="90000"/>
              </a:lnSpc>
              <a:buFont typeface="Wingdings" pitchFamily="2" charset="2"/>
              <a:buChar char="v"/>
            </a:pPr>
            <a:r>
              <a:rPr lang="en-US" dirty="0" smtClean="0">
                <a:latin typeface="Calibri" pitchFamily="34" charset="0"/>
                <a:cs typeface="Calibri" pitchFamily="34" charset="0"/>
              </a:rPr>
              <a:t>In what ways does my livelihood support respectful labor and environmental practices, both locally and internationally?</a:t>
            </a:r>
          </a:p>
          <a:p>
            <a:pPr>
              <a:lnSpc>
                <a:spcPct val="90000"/>
              </a:lnSpc>
              <a:buFont typeface="Wingdings" pitchFamily="2" charset="2"/>
              <a:buChar char="v"/>
            </a:pPr>
            <a:r>
              <a:rPr lang="en-US" dirty="0" smtClean="0">
                <a:latin typeface="Calibri" pitchFamily="34" charset="0"/>
                <a:cs typeface="Calibri" pitchFamily="34" charset="0"/>
              </a:rPr>
              <a:t>How do I support buying things at fair market value—instead of trying to get the best deal at the expense of others?</a:t>
            </a:r>
          </a:p>
          <a:p>
            <a:pPr>
              <a:buFont typeface="Wingdings" pitchFamily="2" charset="2"/>
              <a:buChar char="v"/>
            </a:pPr>
            <a:endParaRPr lang="en-US" sz="2200" b="1" dirty="0" smtClean="0">
              <a:latin typeface="Calibri" pitchFamily="34" charset="0"/>
              <a:cs typeface="Calibri" pitchFamily="34" charset="0"/>
            </a:endParaRPr>
          </a:p>
        </p:txBody>
      </p:sp>
      <p:sp>
        <p:nvSpPr>
          <p:cNvPr id="10" name="TextBox 9"/>
          <p:cNvSpPr txBox="1"/>
          <p:nvPr/>
        </p:nvSpPr>
        <p:spPr>
          <a:xfrm>
            <a:off x="4648200" y="47244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5029200"/>
            <a:ext cx="3733800" cy="1107996"/>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cooperate with others to support  common goals, especially by: _____________ </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45 , March 15: </a:t>
            </a:r>
            <a:r>
              <a:rPr lang="en-US" sz="3200" b="1" u="sng" dirty="0" smtClean="0"/>
              <a:t>I SUPPORT MASTERY</a:t>
            </a:r>
            <a:endParaRPr lang="en-US" sz="3200" dirty="0"/>
          </a:p>
        </p:txBody>
      </p:sp>
      <p:sp>
        <p:nvSpPr>
          <p:cNvPr id="6" name="Text Placeholder 5"/>
          <p:cNvSpPr>
            <a:spLocks noGrp="1"/>
          </p:cNvSpPr>
          <p:nvPr>
            <p:ph type="body" idx="1"/>
          </p:nvPr>
        </p:nvSpPr>
        <p:spPr>
          <a:xfrm>
            <a:off x="457200" y="1295401"/>
            <a:ext cx="4040188" cy="609599"/>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“Courage is resistance to fear, mastery of fear, not absence of fear.” </a:t>
            </a:r>
            <a:r>
              <a:rPr lang="en-US" sz="1800" dirty="0" smtClean="0">
                <a:solidFill>
                  <a:schemeClr val="bg2">
                    <a:lumMod val="25000"/>
                  </a:schemeClr>
                </a:solidFill>
                <a:latin typeface="Calibri" pitchFamily="34" charset="0"/>
                <a:cs typeface="Calibri" pitchFamily="34" charset="0"/>
              </a:rPr>
              <a:t>Mark Twain</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1981200"/>
            <a:ext cx="4040188" cy="4379120"/>
          </a:xfrm>
        </p:spPr>
        <p:txBody>
          <a:bodyPr anchor="t">
            <a:normAutofit fontScale="85000" lnSpcReduction="20000"/>
          </a:bodyPr>
          <a:lstStyle/>
          <a:p>
            <a:pPr marL="0" indent="0">
              <a:buNone/>
            </a:pPr>
            <a:r>
              <a:rPr lang="en-US" dirty="0" smtClean="0">
                <a:latin typeface="Calibri" pitchFamily="34" charset="0"/>
                <a:cs typeface="Calibri" pitchFamily="34" charset="0"/>
              </a:rPr>
              <a:t>To “master” something requires willingness, commitment, time and practice. </a:t>
            </a:r>
          </a:p>
          <a:p>
            <a:pPr>
              <a:buNone/>
            </a:pPr>
            <a:r>
              <a:rPr lang="en-US" dirty="0" smtClean="0">
                <a:latin typeface="Calibri" pitchFamily="34" charset="0"/>
                <a:cs typeface="Calibri" pitchFamily="34" charset="0"/>
              </a:rPr>
              <a:t>Four stages towards mastery include:</a:t>
            </a:r>
          </a:p>
          <a:p>
            <a:pPr marL="457200" indent="-457200">
              <a:buAutoNum type="arabicPeriod"/>
            </a:pPr>
            <a:r>
              <a:rPr lang="en-US" b="1" i="1" dirty="0" smtClean="0">
                <a:solidFill>
                  <a:schemeClr val="bg2">
                    <a:lumMod val="25000"/>
                  </a:schemeClr>
                </a:solidFill>
                <a:latin typeface="Calibri" pitchFamily="34" charset="0"/>
                <a:cs typeface="Calibri" pitchFamily="34" charset="0"/>
              </a:rPr>
              <a:t>Unconscious incompetence</a:t>
            </a:r>
            <a:r>
              <a:rPr lang="en-US" dirty="0" smtClean="0">
                <a:latin typeface="Calibri" pitchFamily="34" charset="0"/>
                <a:cs typeface="Calibri" pitchFamily="34" charset="0"/>
              </a:rPr>
              <a:t>: I have a blind spot. I don’t know that I don’t know.</a:t>
            </a:r>
          </a:p>
          <a:p>
            <a:pPr marL="457200" indent="-457200">
              <a:buAutoNum type="arabicPeriod"/>
            </a:pPr>
            <a:r>
              <a:rPr lang="en-US" b="1" i="1" dirty="0" smtClean="0">
                <a:solidFill>
                  <a:schemeClr val="bg2">
                    <a:lumMod val="25000"/>
                  </a:schemeClr>
                </a:solidFill>
                <a:latin typeface="Calibri" pitchFamily="34" charset="0"/>
                <a:cs typeface="Calibri" pitchFamily="34" charset="0"/>
              </a:rPr>
              <a:t>Conscious incompetence</a:t>
            </a:r>
            <a:r>
              <a:rPr lang="en-US" dirty="0" smtClean="0">
                <a:latin typeface="Calibri" pitchFamily="34" charset="0"/>
                <a:cs typeface="Calibri" pitchFamily="34" charset="0"/>
              </a:rPr>
              <a:t>: I am aware of what I do not know.</a:t>
            </a:r>
          </a:p>
          <a:p>
            <a:pPr marL="457200" indent="-457200">
              <a:buAutoNum type="arabicPeriod"/>
            </a:pPr>
            <a:r>
              <a:rPr lang="en-US" b="1" i="1" dirty="0" smtClean="0">
                <a:solidFill>
                  <a:schemeClr val="bg2">
                    <a:lumMod val="25000"/>
                  </a:schemeClr>
                </a:solidFill>
                <a:latin typeface="Calibri" pitchFamily="34" charset="0"/>
                <a:cs typeface="Calibri" pitchFamily="34" charset="0"/>
              </a:rPr>
              <a:t>Conscious competence</a:t>
            </a:r>
            <a:r>
              <a:rPr lang="en-US" dirty="0" smtClean="0">
                <a:latin typeface="Calibri" pitchFamily="34" charset="0"/>
                <a:cs typeface="Calibri" pitchFamily="34" charset="0"/>
              </a:rPr>
              <a:t>: I commit to practicing new skills, despite  the frustration and the effort it requires to get better at it.</a:t>
            </a:r>
          </a:p>
          <a:p>
            <a:pPr marL="457200" indent="-457200">
              <a:buAutoNum type="arabicPeriod"/>
            </a:pPr>
            <a:r>
              <a:rPr lang="en-US" b="1" i="1" dirty="0" smtClean="0">
                <a:solidFill>
                  <a:schemeClr val="bg2">
                    <a:lumMod val="25000"/>
                  </a:schemeClr>
                </a:solidFill>
                <a:latin typeface="Calibri" pitchFamily="34" charset="0"/>
                <a:cs typeface="Calibri" pitchFamily="34" charset="0"/>
              </a:rPr>
              <a:t>Unconscious competence</a:t>
            </a:r>
            <a:r>
              <a:rPr lang="en-US" dirty="0" smtClean="0">
                <a:latin typeface="Calibri" pitchFamily="34" charset="0"/>
                <a:cs typeface="Calibri" pitchFamily="34" charset="0"/>
              </a:rPr>
              <a:t>: I have mastered the skill because I am able to do it effortlessly. It is integrated as a natural part of me. </a:t>
            </a:r>
            <a:endParaRPr lang="en-US" dirty="0">
              <a:latin typeface="Calibri" pitchFamily="34" charset="0"/>
              <a:cs typeface="Calibri" pitchFamily="34" charset="0"/>
            </a:endParaRPr>
          </a:p>
        </p:txBody>
      </p:sp>
      <p:sp>
        <p:nvSpPr>
          <p:cNvPr id="9" name="Content Placeholder 8"/>
          <p:cNvSpPr>
            <a:spLocks noGrp="1"/>
          </p:cNvSpPr>
          <p:nvPr>
            <p:ph sz="quarter" idx="4"/>
          </p:nvPr>
        </p:nvSpPr>
        <p:spPr>
          <a:xfrm>
            <a:off x="4648200" y="1676400"/>
            <a:ext cx="4041775" cy="3200400"/>
          </a:xfrm>
        </p:spPr>
        <p:txBody>
          <a:bodyPr>
            <a:normAutofit lnSpcReduction="10000"/>
          </a:bodyPr>
          <a:lstStyle/>
          <a:p>
            <a:pPr>
              <a:buFont typeface="Wingdings" pitchFamily="2" charset="2"/>
              <a:buChar char="v"/>
            </a:pPr>
            <a:r>
              <a:rPr lang="en-US" dirty="0" smtClean="0">
                <a:latin typeface="Calibri" pitchFamily="34" charset="0"/>
                <a:cs typeface="Calibri" pitchFamily="34" charset="0"/>
              </a:rPr>
              <a:t>How do I begin the process toward mastery by recognizing  my blind spots of unawareness? </a:t>
            </a:r>
          </a:p>
          <a:p>
            <a:pPr>
              <a:buFont typeface="Wingdings" pitchFamily="2" charset="2"/>
              <a:buChar char="v"/>
            </a:pPr>
            <a:r>
              <a:rPr lang="en-US" sz="2200" dirty="0" smtClean="0">
                <a:latin typeface="Calibri" pitchFamily="34" charset="0"/>
                <a:cs typeface="Calibri" pitchFamily="34" charset="0"/>
              </a:rPr>
              <a:t>When I feel frustrated, what supports me to continue practicing new skills?</a:t>
            </a:r>
          </a:p>
          <a:p>
            <a:pPr>
              <a:buFont typeface="Wingdings" pitchFamily="2" charset="2"/>
              <a:buChar char="v"/>
            </a:pPr>
            <a:r>
              <a:rPr lang="en-US" dirty="0" smtClean="0">
                <a:latin typeface="Calibri" pitchFamily="34" charset="0"/>
                <a:cs typeface="Calibri" pitchFamily="34" charset="0"/>
              </a:rPr>
              <a:t>How do I bridge the gap between what I know and what I am effortlessly able to do?</a:t>
            </a:r>
            <a:endParaRPr lang="en-US" sz="2200"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724400"/>
            <a:ext cx="4191000" cy="1815882"/>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r>
              <a:rPr lang="en-US" sz="2200" b="1" i="1" dirty="0" smtClean="0">
                <a:solidFill>
                  <a:schemeClr val="tx2">
                    <a:lumMod val="75000"/>
                  </a:schemeClr>
                </a:solidFill>
                <a:latin typeface="Calibri" pitchFamily="34" charset="0"/>
                <a:cs typeface="Calibri" pitchFamily="34" charset="0"/>
              </a:rPr>
              <a:t>Rather than give up in frustration or fear, I commit to practicing a new skill until I master it, such as: ____________________________ </a:t>
            </a:r>
            <a:endParaRPr lang="en-US" sz="2200" b="1" dirty="0" smtClean="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46, March 16: </a:t>
            </a:r>
            <a:r>
              <a:rPr lang="en-US" sz="3200" b="1" u="sng" dirty="0" smtClean="0"/>
              <a:t>I AM COMPASSIONATE</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chor="t">
            <a:noAutofit/>
          </a:bodyPr>
          <a:lstStyle/>
          <a:p>
            <a:pPr algn="ctr"/>
            <a:r>
              <a:rPr lang="en-US" sz="1800" i="1" dirty="0" smtClean="0">
                <a:solidFill>
                  <a:schemeClr val="bg2">
                    <a:lumMod val="25000"/>
                  </a:schemeClr>
                </a:solidFill>
                <a:latin typeface="Calibri" pitchFamily="34" charset="0"/>
                <a:cs typeface="Calibri" pitchFamily="34" charset="0"/>
              </a:rPr>
              <a:t>“Compassion for others begins with kindness towards ourselves.”              </a:t>
            </a:r>
            <a:r>
              <a:rPr lang="en-US" sz="1800" dirty="0" err="1" smtClean="0">
                <a:solidFill>
                  <a:schemeClr val="bg2">
                    <a:lumMod val="25000"/>
                  </a:schemeClr>
                </a:solidFill>
                <a:latin typeface="Calibri" pitchFamily="34" charset="0"/>
                <a:cs typeface="Calibri" pitchFamily="34" charset="0"/>
              </a:rPr>
              <a:t>Pema</a:t>
            </a:r>
            <a:r>
              <a:rPr lang="en-US" sz="1800" dirty="0" smtClean="0">
                <a:solidFill>
                  <a:schemeClr val="bg2">
                    <a:lumMod val="25000"/>
                  </a:schemeClr>
                </a:solidFill>
                <a:latin typeface="Calibri" pitchFamily="34" charset="0"/>
                <a:cs typeface="Calibri" pitchFamily="34" charset="0"/>
              </a:rPr>
              <a:t> </a:t>
            </a:r>
            <a:r>
              <a:rPr lang="en-US" sz="1800" dirty="0" err="1" smtClean="0">
                <a:solidFill>
                  <a:schemeClr val="bg2">
                    <a:lumMod val="25000"/>
                  </a:schemeClr>
                </a:solidFill>
                <a:latin typeface="Calibri" pitchFamily="34" charset="0"/>
                <a:cs typeface="Calibri" pitchFamily="34" charset="0"/>
              </a:rPr>
              <a:t>Chodron</a:t>
            </a:r>
            <a:r>
              <a:rPr lang="en-US" sz="1800" dirty="0" smtClean="0">
                <a:solidFill>
                  <a:schemeClr val="bg2">
                    <a:lumMod val="25000"/>
                  </a:schemeClr>
                </a:solidFill>
                <a:latin typeface="Calibri" pitchFamily="34" charset="0"/>
                <a:cs typeface="Calibri" pitchFamily="34" charset="0"/>
              </a:rPr>
              <a:t>, Buddhist Nun</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09800"/>
            <a:ext cx="4040188" cy="4150520"/>
          </a:xfrm>
        </p:spPr>
        <p:txBody>
          <a:bodyPr>
            <a:normAutofit fontScale="85000" lnSpcReduction="20000"/>
          </a:bodyPr>
          <a:lstStyle/>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The Avatar Compassion Card Project has distributed 10 million cards in over 72 countries to support compassion. </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sz="2600" dirty="0" smtClean="0">
                <a:latin typeface="Calibri" pitchFamily="34" charset="0"/>
                <a:cs typeface="Calibri" pitchFamily="34" charset="0"/>
              </a:rPr>
              <a:t>The cards  invite me to view others as being just like me:</a:t>
            </a:r>
          </a:p>
          <a:p>
            <a:pPr marL="0" indent="0">
              <a:lnSpc>
                <a:spcPct val="80000"/>
              </a:lnSpc>
            </a:pPr>
            <a:r>
              <a:rPr lang="en-US" sz="2600" dirty="0" smtClean="0">
                <a:latin typeface="Calibri" pitchFamily="34" charset="0"/>
                <a:cs typeface="Calibri" pitchFamily="34" charset="0"/>
              </a:rPr>
              <a:t> They are seeking happiness in </a:t>
            </a:r>
          </a:p>
          <a:p>
            <a:pPr marL="0" indent="0">
              <a:lnSpc>
                <a:spcPct val="80000"/>
              </a:lnSpc>
              <a:buNone/>
            </a:pPr>
            <a:r>
              <a:rPr lang="en-US" sz="2600" dirty="0" smtClean="0">
                <a:latin typeface="Calibri" pitchFamily="34" charset="0"/>
                <a:cs typeface="Calibri" pitchFamily="34" charset="0"/>
              </a:rPr>
              <a:t>    their lives.</a:t>
            </a:r>
          </a:p>
          <a:p>
            <a:pPr marL="0" indent="0">
              <a:lnSpc>
                <a:spcPct val="80000"/>
              </a:lnSpc>
            </a:pPr>
            <a:r>
              <a:rPr lang="en-US" sz="2600" dirty="0" smtClean="0">
                <a:latin typeface="Calibri" pitchFamily="34" charset="0"/>
                <a:cs typeface="Calibri" pitchFamily="34" charset="0"/>
              </a:rPr>
              <a:t>They are trying to avoid </a:t>
            </a:r>
          </a:p>
          <a:p>
            <a:pPr marL="0" indent="0">
              <a:lnSpc>
                <a:spcPct val="80000"/>
              </a:lnSpc>
              <a:buNone/>
            </a:pPr>
            <a:r>
              <a:rPr lang="en-US" sz="2600" dirty="0" smtClean="0">
                <a:latin typeface="Calibri" pitchFamily="34" charset="0"/>
                <a:cs typeface="Calibri" pitchFamily="34" charset="0"/>
              </a:rPr>
              <a:t>   suffering.</a:t>
            </a:r>
          </a:p>
          <a:p>
            <a:pPr marL="0" indent="0">
              <a:lnSpc>
                <a:spcPct val="80000"/>
              </a:lnSpc>
            </a:pPr>
            <a:r>
              <a:rPr lang="en-US" sz="2600" dirty="0" smtClean="0">
                <a:latin typeface="Calibri" pitchFamily="34" charset="0"/>
                <a:cs typeface="Calibri" pitchFamily="34" charset="0"/>
              </a:rPr>
              <a:t>They have known sadness, </a:t>
            </a:r>
          </a:p>
          <a:p>
            <a:pPr marL="0" indent="0">
              <a:lnSpc>
                <a:spcPct val="80000"/>
              </a:lnSpc>
              <a:buNone/>
            </a:pPr>
            <a:r>
              <a:rPr lang="en-US" sz="2600" dirty="0" smtClean="0">
                <a:latin typeface="Calibri" pitchFamily="34" charset="0"/>
                <a:cs typeface="Calibri" pitchFamily="34" charset="0"/>
              </a:rPr>
              <a:t>   loneliness and despair.</a:t>
            </a:r>
          </a:p>
          <a:p>
            <a:pPr marL="0" indent="0">
              <a:lnSpc>
                <a:spcPct val="80000"/>
              </a:lnSpc>
            </a:pPr>
            <a:r>
              <a:rPr lang="en-US" sz="2600" dirty="0" smtClean="0">
                <a:latin typeface="Calibri" pitchFamily="34" charset="0"/>
                <a:cs typeface="Calibri" pitchFamily="34" charset="0"/>
              </a:rPr>
              <a:t>They are seeking to fulfill their </a:t>
            </a:r>
          </a:p>
          <a:p>
            <a:pPr marL="0" indent="0">
              <a:lnSpc>
                <a:spcPct val="80000"/>
              </a:lnSpc>
              <a:buNone/>
            </a:pPr>
            <a:r>
              <a:rPr lang="en-US" sz="2600" dirty="0" smtClean="0">
                <a:latin typeface="Calibri" pitchFamily="34" charset="0"/>
                <a:cs typeface="Calibri" pitchFamily="34" charset="0"/>
              </a:rPr>
              <a:t>    needs.</a:t>
            </a:r>
          </a:p>
          <a:p>
            <a:pPr marL="0" indent="0">
              <a:lnSpc>
                <a:spcPct val="80000"/>
              </a:lnSpc>
            </a:pPr>
            <a:r>
              <a:rPr lang="en-US" sz="2600" dirty="0" smtClean="0">
                <a:latin typeface="Calibri" pitchFamily="34" charset="0"/>
                <a:cs typeface="Calibri" pitchFamily="34" charset="0"/>
              </a:rPr>
              <a:t>They are seeking to learn about </a:t>
            </a:r>
          </a:p>
          <a:p>
            <a:pPr marL="0" indent="0">
              <a:lnSpc>
                <a:spcPct val="80000"/>
              </a:lnSpc>
              <a:buNone/>
            </a:pPr>
            <a:r>
              <a:rPr lang="en-US" sz="2600" dirty="0" smtClean="0">
                <a:latin typeface="Calibri" pitchFamily="34" charset="0"/>
                <a:cs typeface="Calibri" pitchFamily="34" charset="0"/>
              </a:rPr>
              <a:t>    life.</a:t>
            </a:r>
          </a:p>
          <a:p>
            <a:pPr marL="0" indent="0">
              <a:buNone/>
            </a:pPr>
            <a:endParaRPr lang="en-US" dirty="0" smtClean="0"/>
          </a:p>
          <a:p>
            <a:pPr>
              <a:buNone/>
            </a:pPr>
            <a:endParaRPr lang="en-US" dirty="0"/>
          </a:p>
        </p:txBody>
      </p:sp>
      <p:sp>
        <p:nvSpPr>
          <p:cNvPr id="9" name="Content Placeholder 8"/>
          <p:cNvSpPr>
            <a:spLocks noGrp="1"/>
          </p:cNvSpPr>
          <p:nvPr>
            <p:ph sz="quarter" idx="4"/>
          </p:nvPr>
        </p:nvSpPr>
        <p:spPr>
          <a:xfrm>
            <a:off x="4648200" y="1752600"/>
            <a:ext cx="4041775" cy="3200400"/>
          </a:xfrm>
        </p:spPr>
        <p:txBody>
          <a:bodyPr>
            <a:normAutofit lnSpcReduction="10000"/>
          </a:bodyPr>
          <a:lstStyle/>
          <a:p>
            <a:pPr>
              <a:lnSpc>
                <a:spcPct val="90000"/>
              </a:lnSpc>
              <a:buFont typeface="Wingdings" pitchFamily="2" charset="2"/>
              <a:buChar char="v"/>
            </a:pPr>
            <a:r>
              <a:rPr lang="en-US" dirty="0" smtClean="0">
                <a:latin typeface="Calibri" pitchFamily="34" charset="0"/>
                <a:cs typeface="Calibri" pitchFamily="34" charset="0"/>
              </a:rPr>
              <a:t>What increases my compassion and loving-kindness, toward myself and others?</a:t>
            </a:r>
          </a:p>
          <a:p>
            <a:pPr>
              <a:lnSpc>
                <a:spcPct val="80000"/>
              </a:lnSpc>
              <a:buFont typeface="Wingdings" pitchFamily="2" charset="2"/>
              <a:buChar char="v"/>
            </a:pPr>
            <a:r>
              <a:rPr lang="en-US" dirty="0" smtClean="0">
                <a:latin typeface="Calibri" pitchFamily="34" charset="0"/>
                <a:cs typeface="Calibri" pitchFamily="34" charset="0"/>
              </a:rPr>
              <a:t>When I am tempted to judge others, what reminds me to remember that they are human, just like me with similar needs? </a:t>
            </a:r>
          </a:p>
          <a:p>
            <a:pPr>
              <a:lnSpc>
                <a:spcPct val="80000"/>
              </a:lnSpc>
              <a:buFont typeface="Wingdings" pitchFamily="2" charset="2"/>
              <a:buChar char="v"/>
            </a:pPr>
            <a:r>
              <a:rPr lang="en-US" dirty="0" smtClean="0">
                <a:latin typeface="Calibri" pitchFamily="34" charset="0"/>
                <a:cs typeface="Calibri" pitchFamily="34" charset="0"/>
              </a:rPr>
              <a:t>How will I treat everyone with compassion, especially  those I dislike?</a:t>
            </a:r>
            <a:endParaRPr lang="en-US" dirty="0"/>
          </a:p>
        </p:txBody>
      </p:sp>
      <p:sp>
        <p:nvSpPr>
          <p:cNvPr id="10" name="TextBox 9"/>
          <p:cNvSpPr txBox="1"/>
          <p:nvPr/>
        </p:nvSpPr>
        <p:spPr>
          <a:xfrm>
            <a:off x="4648200" y="46482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5029200"/>
            <a:ext cx="35814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will demonstrate more compassion towards myself and others by: ________________________ </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47 , March 17: </a:t>
            </a:r>
            <a:r>
              <a:rPr lang="en-US" sz="3200" b="1" u="sng" dirty="0" smtClean="0"/>
              <a:t>I AID DISARMAMENT</a:t>
            </a:r>
            <a:endParaRPr lang="en-US" sz="3200" dirty="0"/>
          </a:p>
        </p:txBody>
      </p:sp>
      <p:sp>
        <p:nvSpPr>
          <p:cNvPr id="6" name="Text Placeholder 5"/>
          <p:cNvSpPr>
            <a:spLocks noGrp="1"/>
          </p:cNvSpPr>
          <p:nvPr>
            <p:ph type="body" idx="1"/>
          </p:nvPr>
        </p:nvSpPr>
        <p:spPr>
          <a:xfrm>
            <a:off x="457200" y="1295400"/>
            <a:ext cx="4040188" cy="1143000"/>
          </a:xfrm>
          <a:solidFill>
            <a:schemeClr val="bg1">
              <a:lumMod val="85000"/>
            </a:schemeClr>
          </a:solidFill>
        </p:spPr>
        <p:txBody>
          <a:bodyPr anchor="t">
            <a:noAutofit/>
          </a:bodyPr>
          <a:lstStyle/>
          <a:p>
            <a:pPr algn="ctr"/>
            <a:r>
              <a:rPr lang="en-US" sz="1800" i="1" dirty="0" smtClean="0">
                <a:solidFill>
                  <a:schemeClr val="bg2">
                    <a:lumMod val="25000"/>
                  </a:schemeClr>
                </a:solidFill>
                <a:latin typeface="Calibri" pitchFamily="34" charset="0"/>
                <a:cs typeface="Calibri" pitchFamily="34" charset="0"/>
              </a:rPr>
              <a:t>“It is useless to dream of reforming society without a corresponding deep change in our inner lives.”</a:t>
            </a:r>
          </a:p>
          <a:p>
            <a:pPr algn="ctr"/>
            <a:r>
              <a:rPr lang="en-US" sz="1800" dirty="0" smtClean="0">
                <a:solidFill>
                  <a:schemeClr val="bg2">
                    <a:lumMod val="25000"/>
                  </a:schemeClr>
                </a:solidFill>
                <a:latin typeface="Calibri" pitchFamily="34" charset="0"/>
                <a:cs typeface="Calibri" pitchFamily="34" charset="0"/>
              </a:rPr>
              <a:t>Dom </a:t>
            </a:r>
            <a:r>
              <a:rPr lang="en-US" sz="1800" dirty="0" err="1" smtClean="0">
                <a:solidFill>
                  <a:schemeClr val="bg2">
                    <a:lumMod val="25000"/>
                  </a:schemeClr>
                </a:solidFill>
                <a:latin typeface="Calibri" pitchFamily="34" charset="0"/>
                <a:cs typeface="Calibri" pitchFamily="34" charset="0"/>
              </a:rPr>
              <a:t>Helder</a:t>
            </a:r>
            <a:r>
              <a:rPr lang="en-US" sz="1800" dirty="0" smtClean="0">
                <a:solidFill>
                  <a:schemeClr val="bg2">
                    <a:lumMod val="25000"/>
                  </a:schemeClr>
                </a:solidFill>
                <a:latin typeface="Calibri" pitchFamily="34" charset="0"/>
                <a:cs typeface="Calibri" pitchFamily="34" charset="0"/>
              </a:rPr>
              <a:t> Camera, </a:t>
            </a:r>
            <a:r>
              <a:rPr lang="en-US" sz="1400" dirty="0" smtClean="0">
                <a:solidFill>
                  <a:schemeClr val="bg2">
                    <a:lumMod val="25000"/>
                  </a:schemeClr>
                </a:solidFill>
                <a:latin typeface="Calibri" pitchFamily="34" charset="0"/>
                <a:cs typeface="Calibri" pitchFamily="34" charset="0"/>
              </a:rPr>
              <a:t>Brazilian Catholic Bishop</a:t>
            </a:r>
            <a:endParaRPr lang="en-US" sz="1800" dirty="0" smtClean="0">
              <a:solidFill>
                <a:schemeClr val="bg2">
                  <a:lumMod val="25000"/>
                </a:schemeClr>
              </a:solidFill>
              <a:latin typeface="Calibri" pitchFamily="34" charset="0"/>
              <a:cs typeface="Calibri" pitchFamily="34" charset="0"/>
            </a:endParaRP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p:txBody>
          <a:bodyPr>
            <a:normAutofit/>
          </a:bodyPr>
          <a:lstStyle/>
          <a:p>
            <a:pPr marL="0" indent="0">
              <a:buNone/>
            </a:pPr>
            <a:r>
              <a:rPr lang="en-US" sz="2000" dirty="0" smtClean="0">
                <a:latin typeface="Calibri" pitchFamily="34" charset="0"/>
                <a:cs typeface="Calibri" pitchFamily="34" charset="0"/>
              </a:rPr>
              <a:t>When people asked what was expected of them, the Biblical prophet Micah replied: </a:t>
            </a:r>
          </a:p>
          <a:p>
            <a:pPr marL="0" indent="0">
              <a:buNone/>
            </a:pPr>
            <a:r>
              <a:rPr lang="en-US" sz="2000" i="1" dirty="0" smtClean="0">
                <a:latin typeface="Calibri" pitchFamily="34" charset="0"/>
                <a:cs typeface="Calibri" pitchFamily="34" charset="0"/>
              </a:rPr>
              <a:t>“Act justly, love tenderly and walk humbly.”</a:t>
            </a:r>
          </a:p>
          <a:p>
            <a:pPr marL="0" indent="0">
              <a:spcBef>
                <a:spcPct val="50000"/>
              </a:spcBef>
              <a:buNone/>
            </a:pPr>
            <a:r>
              <a:rPr lang="en-US" sz="2000" dirty="0" smtClean="0">
                <a:latin typeface="Calibri" pitchFamily="34" charset="0"/>
                <a:cs typeface="Calibri" pitchFamily="34" charset="0"/>
              </a:rPr>
              <a:t>Justice without mercy is vengeful. And, without humility, it is easy to become self-righteous.</a:t>
            </a:r>
            <a:r>
              <a:rPr lang="en-US" sz="2000" i="1" dirty="0" smtClean="0">
                <a:latin typeface="Calibri" pitchFamily="34" charset="0"/>
                <a:cs typeface="Calibri" pitchFamily="34" charset="0"/>
              </a:rPr>
              <a:t> </a:t>
            </a:r>
          </a:p>
          <a:p>
            <a:pPr marL="0" indent="0">
              <a:spcBef>
                <a:spcPct val="50000"/>
              </a:spcBef>
              <a:buNone/>
            </a:pPr>
            <a:r>
              <a:rPr lang="en-US" sz="2000" dirty="0" smtClean="0">
                <a:latin typeface="Calibri" pitchFamily="34" charset="0"/>
                <a:cs typeface="Calibri" pitchFamily="34" charset="0"/>
              </a:rPr>
              <a:t>I practice disarmament every time I support a just peace—both in how I treat myself, as well as others.</a:t>
            </a:r>
            <a:endParaRPr lang="en-US" sz="2000" dirty="0"/>
          </a:p>
        </p:txBody>
      </p:sp>
      <p:sp>
        <p:nvSpPr>
          <p:cNvPr id="9" name="Content Placeholder 8"/>
          <p:cNvSpPr>
            <a:spLocks noGrp="1"/>
          </p:cNvSpPr>
          <p:nvPr>
            <p:ph sz="quarter" idx="4"/>
          </p:nvPr>
        </p:nvSpPr>
        <p:spPr>
          <a:xfrm>
            <a:off x="4648200" y="1752600"/>
            <a:ext cx="4041775" cy="2819400"/>
          </a:xfrm>
        </p:spPr>
        <p:txBody>
          <a:bodyPr>
            <a:normAutofit fontScale="92500" lnSpcReduction="10000"/>
          </a:bodyPr>
          <a:lstStyle/>
          <a:p>
            <a:pPr marL="0" indent="0">
              <a:buFont typeface="Wingdings" pitchFamily="2" charset="2"/>
              <a:buChar char="v"/>
            </a:pPr>
            <a:r>
              <a:rPr lang="en-US" sz="2300" dirty="0" smtClean="0">
                <a:latin typeface="Calibri" pitchFamily="34" charset="0"/>
                <a:cs typeface="Calibri" pitchFamily="34" charset="0"/>
              </a:rPr>
              <a:t>Which situations particularly challenge me to act justly, love tenderly, and to walk humbly?</a:t>
            </a:r>
          </a:p>
          <a:p>
            <a:pPr marL="0" indent="0">
              <a:buFont typeface="Wingdings" pitchFamily="2" charset="2"/>
              <a:buChar char="v"/>
            </a:pPr>
            <a:r>
              <a:rPr lang="en-US" sz="2300" dirty="0" smtClean="0">
                <a:latin typeface="Calibri" pitchFamily="34" charset="0"/>
                <a:cs typeface="Calibri" pitchFamily="34" charset="0"/>
              </a:rPr>
              <a:t>How well am I walking my talk to practice disarmament whenever I interact with others?</a:t>
            </a:r>
          </a:p>
          <a:p>
            <a:pPr marL="0" indent="0">
              <a:buFont typeface="Wingdings" pitchFamily="2" charset="2"/>
              <a:buChar char="v"/>
            </a:pPr>
            <a:r>
              <a:rPr lang="en-US" sz="2300" dirty="0" smtClean="0">
                <a:latin typeface="Calibri" pitchFamily="34" charset="0"/>
                <a:cs typeface="Calibri" pitchFamily="34" charset="0"/>
              </a:rPr>
              <a:t>What action is needed to repair any breaches of respect, justice, integrity or compassion?</a:t>
            </a:r>
          </a:p>
          <a:p>
            <a:pPr marL="0" indent="0">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4958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648200" y="4876800"/>
            <a:ext cx="36576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support global and interpersonal disarmament. I will aid disarmament in my life by: _________________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3, February 1: </a:t>
            </a:r>
            <a:r>
              <a:rPr lang="en-US" sz="3200" b="1" u="sng" dirty="0" smtClean="0"/>
              <a:t>I APPRECIATE</a:t>
            </a:r>
            <a:endParaRPr lang="en-US" sz="3200" dirty="0"/>
          </a:p>
        </p:txBody>
      </p:sp>
      <p:sp>
        <p:nvSpPr>
          <p:cNvPr id="6" name="Text Placeholder 5"/>
          <p:cNvSpPr>
            <a:spLocks noGrp="1"/>
          </p:cNvSpPr>
          <p:nvPr>
            <p:ph type="body" idx="1"/>
          </p:nvPr>
        </p:nvSpPr>
        <p:spPr>
          <a:xfrm>
            <a:off x="457200" y="1219200"/>
            <a:ext cx="4040188" cy="838200"/>
          </a:xfrm>
          <a:solidFill>
            <a:schemeClr val="bg1">
              <a:lumMod val="85000"/>
            </a:schemeClr>
          </a:solidFill>
        </p:spPr>
        <p:txBody>
          <a:bodyPr>
            <a:noAutofit/>
          </a:bodyPr>
          <a:lstStyle/>
          <a:p>
            <a:pPr algn="ctr"/>
            <a:r>
              <a:rPr lang="en-US" sz="1800" i="1" dirty="0" smtClean="0">
                <a:latin typeface="Calibri" pitchFamily="34" charset="0"/>
                <a:cs typeface="Calibri" pitchFamily="34" charset="0"/>
              </a:rPr>
              <a:t>“Being grateful calms our body </a:t>
            </a:r>
          </a:p>
          <a:p>
            <a:pPr algn="ctr"/>
            <a:r>
              <a:rPr lang="en-US" sz="1800" i="1" dirty="0" smtClean="0">
                <a:latin typeface="Calibri" pitchFamily="34" charset="0"/>
                <a:cs typeface="Calibri" pitchFamily="34" charset="0"/>
              </a:rPr>
              <a:t>and strengthens our well-being.”         </a:t>
            </a:r>
            <a:r>
              <a:rPr lang="en-US" sz="1800" dirty="0" smtClean="0">
                <a:latin typeface="Calibri" pitchFamily="34" charset="0"/>
                <a:cs typeface="Calibri" pitchFamily="34" charset="0"/>
              </a:rPr>
              <a:t>from the staff at heartmath.org  </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09800"/>
            <a:ext cx="4040188" cy="4150520"/>
          </a:xfrm>
        </p:spPr>
        <p:txBody>
          <a:bodyPr>
            <a:noAutofit/>
          </a:bodyPr>
          <a:lstStyle/>
          <a:p>
            <a:pPr marL="0" indent="0">
              <a:lnSpc>
                <a:spcPct val="90000"/>
              </a:lnSpc>
              <a:buNone/>
            </a:pPr>
            <a:r>
              <a:rPr lang="en-US" sz="1800" dirty="0" smtClean="0">
                <a:latin typeface="Calibri" pitchFamily="34" charset="0"/>
                <a:cs typeface="Calibri" pitchFamily="34" charset="0"/>
              </a:rPr>
              <a:t>Researchers from the </a:t>
            </a:r>
            <a:r>
              <a:rPr lang="en-US" sz="1800" dirty="0" err="1" smtClean="0">
                <a:latin typeface="Calibri" pitchFamily="34" charset="0"/>
                <a:cs typeface="Calibri" pitchFamily="34" charset="0"/>
              </a:rPr>
              <a:t>HeartMath</a:t>
            </a:r>
            <a:r>
              <a:rPr lang="en-US" sz="1800" dirty="0" smtClean="0">
                <a:latin typeface="Calibri" pitchFamily="34" charset="0"/>
                <a:cs typeface="Calibri" pitchFamily="34" charset="0"/>
              </a:rPr>
              <a:t> Institute discovered that being appreciative can positively alter heart and brain rhythms.</a:t>
            </a:r>
          </a:p>
          <a:p>
            <a:pPr marL="0" indent="0">
              <a:lnSpc>
                <a:spcPct val="90000"/>
              </a:lnSpc>
              <a:buNone/>
            </a:pPr>
            <a:endParaRPr lang="en-US" sz="500" dirty="0" smtClean="0">
              <a:latin typeface="Calibri" pitchFamily="34" charset="0"/>
              <a:cs typeface="Calibri" pitchFamily="34" charset="0"/>
            </a:endParaRPr>
          </a:p>
          <a:p>
            <a:pPr marL="0" indent="0">
              <a:lnSpc>
                <a:spcPct val="90000"/>
              </a:lnSpc>
              <a:buNone/>
            </a:pPr>
            <a:r>
              <a:rPr lang="en-US" sz="1800" dirty="0" smtClean="0">
                <a:latin typeface="Calibri" pitchFamily="34" charset="0"/>
                <a:cs typeface="Calibri" pitchFamily="34" charset="0"/>
              </a:rPr>
              <a:t>Their </a:t>
            </a:r>
            <a:r>
              <a:rPr lang="en-US" sz="1800" i="1" dirty="0" smtClean="0">
                <a:latin typeface="Calibri" pitchFamily="34" charset="0"/>
                <a:cs typeface="Calibri" pitchFamily="34" charset="0"/>
              </a:rPr>
              <a:t>“</a:t>
            </a:r>
            <a:r>
              <a:rPr lang="en-US" sz="1800" b="1" i="1" dirty="0" smtClean="0">
                <a:solidFill>
                  <a:schemeClr val="tx2">
                    <a:lumMod val="75000"/>
                  </a:schemeClr>
                </a:solidFill>
                <a:latin typeface="Calibri" pitchFamily="34" charset="0"/>
                <a:cs typeface="Calibri" pitchFamily="34" charset="0"/>
              </a:rPr>
              <a:t>Shift &amp; Shine</a:t>
            </a:r>
            <a:r>
              <a:rPr lang="en-US" sz="1800" i="1" dirty="0" smtClean="0">
                <a:latin typeface="Calibri" pitchFamily="34" charset="0"/>
                <a:cs typeface="Calibri" pitchFamily="34" charset="0"/>
              </a:rPr>
              <a:t>” </a:t>
            </a:r>
            <a:r>
              <a:rPr lang="en-US" sz="1800" dirty="0" smtClean="0">
                <a:latin typeface="Calibri" pitchFamily="34" charset="0"/>
                <a:cs typeface="Calibri" pitchFamily="34" charset="0"/>
              </a:rPr>
              <a:t>technique uses four steps to help shift my  attitude:  </a:t>
            </a:r>
          </a:p>
          <a:p>
            <a:pPr marL="457200" indent="-457200">
              <a:lnSpc>
                <a:spcPct val="90000"/>
              </a:lnSpc>
              <a:buAutoNum type="arabicPeriod"/>
            </a:pPr>
            <a:r>
              <a:rPr lang="en-US" sz="1800" b="1" dirty="0" smtClean="0">
                <a:solidFill>
                  <a:schemeClr val="tx2">
                    <a:lumMod val="75000"/>
                  </a:schemeClr>
                </a:solidFill>
                <a:latin typeface="Calibri" pitchFamily="34" charset="0"/>
                <a:cs typeface="Calibri" pitchFamily="34" charset="0"/>
              </a:rPr>
              <a:t>FOCUS</a:t>
            </a:r>
            <a:r>
              <a:rPr lang="en-US" sz="1800" dirty="0" smtClean="0">
                <a:solidFill>
                  <a:schemeClr val="tx2">
                    <a:lumMod val="75000"/>
                  </a:schemeClr>
                </a:solidFill>
                <a:latin typeface="Calibri" pitchFamily="34" charset="0"/>
                <a:cs typeface="Calibri" pitchFamily="34" charset="0"/>
              </a:rPr>
              <a:t> </a:t>
            </a:r>
            <a:r>
              <a:rPr lang="en-US" sz="1800" dirty="0" smtClean="0">
                <a:latin typeface="Calibri" pitchFamily="34" charset="0"/>
                <a:cs typeface="Calibri" pitchFamily="34" charset="0"/>
              </a:rPr>
              <a:t>thoughts by placing my hand over my heart. </a:t>
            </a:r>
          </a:p>
          <a:p>
            <a:pPr marL="457200" indent="-457200">
              <a:lnSpc>
                <a:spcPct val="90000"/>
              </a:lnSpc>
              <a:buAutoNum type="arabicPeriod"/>
            </a:pPr>
            <a:r>
              <a:rPr lang="en-US" sz="1800" b="1" i="1" dirty="0" smtClean="0">
                <a:solidFill>
                  <a:schemeClr val="tx2">
                    <a:lumMod val="75000"/>
                  </a:schemeClr>
                </a:solidFill>
                <a:latin typeface="Calibri" pitchFamily="34" charset="0"/>
                <a:cs typeface="Calibri" pitchFamily="34" charset="0"/>
              </a:rPr>
              <a:t>BREATHE</a:t>
            </a:r>
            <a:r>
              <a:rPr lang="en-US" sz="1800" dirty="0" smtClean="0">
                <a:solidFill>
                  <a:schemeClr val="tx2">
                    <a:lumMod val="75000"/>
                  </a:schemeClr>
                </a:solidFill>
                <a:latin typeface="Calibri" pitchFamily="34" charset="0"/>
                <a:cs typeface="Calibri" pitchFamily="34" charset="0"/>
              </a:rPr>
              <a:t> </a:t>
            </a:r>
            <a:r>
              <a:rPr lang="en-US" sz="1800" dirty="0" smtClean="0">
                <a:latin typeface="Calibri" pitchFamily="34" charset="0"/>
                <a:cs typeface="Calibri" pitchFamily="34" charset="0"/>
              </a:rPr>
              <a:t>slowly while thinking  of something I am thankful for—a person, pet, place or thing. </a:t>
            </a:r>
          </a:p>
          <a:p>
            <a:pPr marL="457200" indent="-457200">
              <a:lnSpc>
                <a:spcPct val="90000"/>
              </a:lnSpc>
              <a:buAutoNum type="arabicPeriod"/>
            </a:pPr>
            <a:r>
              <a:rPr lang="en-US" sz="1800" b="1" i="1" dirty="0" smtClean="0">
                <a:solidFill>
                  <a:schemeClr val="tx2">
                    <a:lumMod val="75000"/>
                  </a:schemeClr>
                </a:solidFill>
                <a:latin typeface="Calibri" pitchFamily="34" charset="0"/>
                <a:cs typeface="Calibri" pitchFamily="34" charset="0"/>
              </a:rPr>
              <a:t>EXPAND</a:t>
            </a:r>
            <a:r>
              <a:rPr lang="en-US" sz="1800" dirty="0" smtClean="0">
                <a:solidFill>
                  <a:schemeClr val="tx2">
                    <a:lumMod val="75000"/>
                  </a:schemeClr>
                </a:solidFill>
                <a:latin typeface="Calibri" pitchFamily="34" charset="0"/>
                <a:cs typeface="Calibri" pitchFamily="34" charset="0"/>
              </a:rPr>
              <a:t> </a:t>
            </a:r>
            <a:r>
              <a:rPr lang="en-US" sz="1800" dirty="0" smtClean="0">
                <a:latin typeface="Calibri" pitchFamily="34" charset="0"/>
                <a:cs typeface="Calibri" pitchFamily="34" charset="0"/>
              </a:rPr>
              <a:t>this feeling until I notice a positive shift in my  mood. </a:t>
            </a:r>
          </a:p>
          <a:p>
            <a:pPr marL="457200" indent="-457200">
              <a:lnSpc>
                <a:spcPct val="90000"/>
              </a:lnSpc>
              <a:buAutoNum type="arabicPeriod"/>
            </a:pPr>
            <a:r>
              <a:rPr lang="en-US" sz="1800" b="1" i="1" dirty="0" smtClean="0">
                <a:solidFill>
                  <a:schemeClr val="tx2">
                    <a:lumMod val="75000"/>
                  </a:schemeClr>
                </a:solidFill>
                <a:latin typeface="Calibri" pitchFamily="34" charset="0"/>
                <a:cs typeface="Calibri" pitchFamily="34" charset="0"/>
              </a:rPr>
              <a:t>SHINE</a:t>
            </a:r>
            <a:r>
              <a:rPr lang="en-US" sz="1800" b="1" dirty="0" smtClean="0">
                <a:solidFill>
                  <a:schemeClr val="tx2">
                    <a:lumMod val="75000"/>
                  </a:schemeClr>
                </a:solidFill>
                <a:latin typeface="Calibri" pitchFamily="34" charset="0"/>
                <a:cs typeface="Calibri" pitchFamily="34" charset="0"/>
              </a:rPr>
              <a:t> </a:t>
            </a:r>
            <a:r>
              <a:rPr lang="en-US" sz="1800" dirty="0" smtClean="0">
                <a:latin typeface="Calibri" pitchFamily="34" charset="0"/>
                <a:cs typeface="Calibri" pitchFamily="34" charset="0"/>
              </a:rPr>
              <a:t>this appreciative energy toward others.</a:t>
            </a:r>
          </a:p>
        </p:txBody>
      </p:sp>
      <p:sp>
        <p:nvSpPr>
          <p:cNvPr id="9" name="Content Placeholder 8"/>
          <p:cNvSpPr>
            <a:spLocks noGrp="1"/>
          </p:cNvSpPr>
          <p:nvPr>
            <p:ph sz="quarter" idx="4"/>
          </p:nvPr>
        </p:nvSpPr>
        <p:spPr>
          <a:xfrm>
            <a:off x="4648200" y="1752600"/>
            <a:ext cx="4041775" cy="2895600"/>
          </a:xfrm>
        </p:spPr>
        <p:txBody>
          <a:bodyPr>
            <a:normAutofit/>
          </a:bodyPr>
          <a:lstStyle/>
          <a:p>
            <a:pPr>
              <a:lnSpc>
                <a:spcPct val="90000"/>
              </a:lnSpc>
              <a:buFont typeface="Wingdings" pitchFamily="2" charset="2"/>
              <a:buChar char="v"/>
            </a:pPr>
            <a:r>
              <a:rPr lang="en-US" dirty="0" smtClean="0">
                <a:latin typeface="Calibri" pitchFamily="34" charset="0"/>
                <a:cs typeface="Calibri" pitchFamily="34" charset="0"/>
              </a:rPr>
              <a:t>What helps me to appreciate “what is” with greater ease?</a:t>
            </a:r>
          </a:p>
          <a:p>
            <a:pPr>
              <a:lnSpc>
                <a:spcPct val="90000"/>
              </a:lnSpc>
              <a:buFont typeface="Wingdings" pitchFamily="2" charset="2"/>
              <a:buChar char="v"/>
            </a:pPr>
            <a:r>
              <a:rPr lang="en-US" dirty="0" smtClean="0">
                <a:latin typeface="Calibri" pitchFamily="34" charset="0"/>
                <a:cs typeface="Calibri" pitchFamily="34" charset="0"/>
              </a:rPr>
              <a:t>When circumstances are challenging, what supports me to shift my focus in a positive direction?</a:t>
            </a:r>
          </a:p>
          <a:p>
            <a:pPr>
              <a:buFont typeface="Wingdings" pitchFamily="2" charset="2"/>
              <a:buChar char="v"/>
            </a:pPr>
            <a:r>
              <a:rPr lang="en-US" dirty="0" smtClean="0">
                <a:latin typeface="Calibri" pitchFamily="34" charset="0"/>
                <a:cs typeface="Calibri" pitchFamily="34" charset="0"/>
              </a:rPr>
              <a:t>How will I consistently express an attitude of appreciation? </a:t>
            </a:r>
            <a:endParaRPr lang="en-US" sz="2400"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876800" y="4572000"/>
            <a:ext cx="39624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876800" y="4953000"/>
            <a:ext cx="3581400" cy="1446550"/>
          </a:xfrm>
          <a:prstGeom prst="rect">
            <a:avLst/>
          </a:prstGeom>
          <a:noFill/>
        </p:spPr>
        <p:txBody>
          <a:bodyPr wrap="square" rtlCol="0">
            <a:spAutoFit/>
          </a:bodyPr>
          <a:lstStyle/>
          <a:p>
            <a:r>
              <a:rPr lang="en-US" sz="2200" b="1" i="1" dirty="0" smtClean="0">
                <a:solidFill>
                  <a:schemeClr val="bg2">
                    <a:lumMod val="25000"/>
                  </a:schemeClr>
                </a:solidFill>
                <a:latin typeface="Calibri" pitchFamily="34" charset="0"/>
                <a:cs typeface="Calibri" pitchFamily="34" charset="0"/>
              </a:rPr>
              <a:t>I will write a gratitude list of five things I appreciate about my life.  They are: ________________________</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48 , March 18: </a:t>
            </a:r>
            <a:r>
              <a:rPr lang="en-US" sz="3200" b="1" u="sng" dirty="0" smtClean="0"/>
              <a:t>I AM ECOLOGICAL</a:t>
            </a:r>
            <a:endParaRPr lang="en-US" sz="3200" dirty="0"/>
          </a:p>
        </p:txBody>
      </p:sp>
      <p:sp>
        <p:nvSpPr>
          <p:cNvPr id="6" name="Text Placeholder 5"/>
          <p:cNvSpPr>
            <a:spLocks noGrp="1"/>
          </p:cNvSpPr>
          <p:nvPr>
            <p:ph type="body" idx="1"/>
          </p:nvPr>
        </p:nvSpPr>
        <p:spPr>
          <a:xfrm>
            <a:off x="457200" y="1295401"/>
            <a:ext cx="4040188" cy="1066799"/>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a:t>
            </a:r>
            <a:r>
              <a:rPr lang="en-US" sz="1600" i="1" dirty="0" smtClean="0">
                <a:solidFill>
                  <a:schemeClr val="bg2">
                    <a:lumMod val="25000"/>
                  </a:schemeClr>
                </a:solidFill>
                <a:latin typeface="Calibri" pitchFamily="34" charset="0"/>
                <a:cs typeface="Calibri" pitchFamily="34" charset="0"/>
              </a:rPr>
              <a:t>The first law of ecology is that everything is related to everything else.”</a:t>
            </a:r>
          </a:p>
          <a:p>
            <a:pPr algn="ctr"/>
            <a:r>
              <a:rPr lang="en-US" sz="1600" dirty="0" smtClean="0">
                <a:solidFill>
                  <a:schemeClr val="bg2">
                    <a:lumMod val="25000"/>
                  </a:schemeClr>
                </a:solidFill>
                <a:latin typeface="Calibri" pitchFamily="34" charset="0"/>
                <a:cs typeface="Calibri" pitchFamily="34" charset="0"/>
              </a:rPr>
              <a:t>Barry Commoner,                                                   Co-founder of the Environmental Movement</a:t>
            </a:r>
            <a:endParaRPr lang="en-US" sz="16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438400"/>
            <a:ext cx="4040188" cy="3921920"/>
          </a:xfrm>
        </p:spPr>
        <p:txBody>
          <a:bodyPr>
            <a:noAutofit/>
          </a:bodyPr>
          <a:lstStyle/>
          <a:p>
            <a:pPr marL="0" indent="0">
              <a:buNone/>
            </a:pPr>
            <a:r>
              <a:rPr lang="en-US" sz="1800" dirty="0" smtClean="0">
                <a:latin typeface="Calibri" pitchFamily="34" charset="0"/>
                <a:cs typeface="Calibri" pitchFamily="34" charset="0"/>
              </a:rPr>
              <a:t>Although mysteries remain, Commoner describes five basic laws of ecology:</a:t>
            </a:r>
          </a:p>
          <a:p>
            <a:pPr marL="457200" indent="-457200">
              <a:buFont typeface="+mj-lt"/>
              <a:buAutoNum type="arabicPeriod"/>
            </a:pPr>
            <a:r>
              <a:rPr lang="en-US" sz="1800" dirty="0" smtClean="0">
                <a:latin typeface="Calibri" pitchFamily="34" charset="0"/>
                <a:cs typeface="Calibri" pitchFamily="34" charset="0"/>
              </a:rPr>
              <a:t>Everything is connected to  everything else.</a:t>
            </a:r>
          </a:p>
          <a:p>
            <a:pPr marL="457200" indent="-457200">
              <a:buFont typeface="+mj-lt"/>
              <a:buAutoNum type="arabicPeriod"/>
            </a:pPr>
            <a:r>
              <a:rPr lang="en-US" sz="1800" dirty="0" smtClean="0">
                <a:latin typeface="Calibri" pitchFamily="34" charset="0"/>
                <a:cs typeface="Calibri" pitchFamily="34" charset="0"/>
              </a:rPr>
              <a:t>Everything has to go somewhere.</a:t>
            </a:r>
          </a:p>
          <a:p>
            <a:pPr marL="457200" lvl="0" indent="-457200">
              <a:buFont typeface="+mj-lt"/>
              <a:buAutoNum type="arabicPeriod"/>
            </a:pPr>
            <a:r>
              <a:rPr lang="en-US" sz="1800" dirty="0" smtClean="0">
                <a:latin typeface="Calibri" pitchFamily="34" charset="0"/>
                <a:cs typeface="Calibri" pitchFamily="34" charset="0"/>
              </a:rPr>
              <a:t> Everything is always changing. </a:t>
            </a:r>
          </a:p>
          <a:p>
            <a:pPr marL="457200" lvl="0" indent="-457200">
              <a:buFont typeface="+mj-lt"/>
              <a:buAutoNum type="arabicPeriod"/>
            </a:pPr>
            <a:r>
              <a:rPr lang="en-US" sz="1800" dirty="0" smtClean="0">
                <a:latin typeface="Calibri" pitchFamily="34" charset="0"/>
                <a:cs typeface="Calibri" pitchFamily="34" charset="0"/>
              </a:rPr>
              <a:t>There is  no free  lunch. </a:t>
            </a:r>
          </a:p>
          <a:p>
            <a:pPr marL="457200" lvl="0" indent="-457200">
              <a:buFont typeface="+mj-lt"/>
              <a:buAutoNum type="arabicPeriod"/>
            </a:pPr>
            <a:r>
              <a:rPr lang="en-US" sz="1800" dirty="0" smtClean="0">
                <a:latin typeface="Calibri" pitchFamily="34" charset="0"/>
                <a:cs typeface="Calibri" pitchFamily="34" charset="0"/>
              </a:rPr>
              <a:t>Everything has limits. </a:t>
            </a:r>
          </a:p>
          <a:p>
            <a:pPr marL="0" lvl="0" indent="0">
              <a:buNone/>
            </a:pPr>
            <a:r>
              <a:rPr lang="en-US" sz="1800" dirty="0" smtClean="0">
                <a:latin typeface="Calibri" pitchFamily="34" charset="0"/>
                <a:cs typeface="Calibri" pitchFamily="34" charset="0"/>
              </a:rPr>
              <a:t>Humankind is only one member of a larger  ecosystem. We are part of a diverse, inter-dependent living community. I respect our ecology.</a:t>
            </a:r>
          </a:p>
          <a:p>
            <a:pPr>
              <a:buNone/>
            </a:pPr>
            <a:endParaRPr lang="en-US" sz="1800" dirty="0"/>
          </a:p>
        </p:txBody>
      </p:sp>
      <p:sp>
        <p:nvSpPr>
          <p:cNvPr id="9" name="Content Placeholder 8"/>
          <p:cNvSpPr>
            <a:spLocks noGrp="1"/>
          </p:cNvSpPr>
          <p:nvPr>
            <p:ph sz="quarter" idx="4"/>
          </p:nvPr>
        </p:nvSpPr>
        <p:spPr>
          <a:xfrm>
            <a:off x="4648200" y="1752600"/>
            <a:ext cx="4041775" cy="3429000"/>
          </a:xfrm>
        </p:spPr>
        <p:txBody>
          <a:bodyPr anchor="t">
            <a:normAutofit fontScale="70000" lnSpcReduction="20000"/>
          </a:bodyPr>
          <a:lstStyle/>
          <a:p>
            <a:pPr>
              <a:buFont typeface="Wingdings" pitchFamily="2" charset="2"/>
              <a:buChar char="v"/>
            </a:pPr>
            <a:r>
              <a:rPr lang="en-US" sz="3100" dirty="0" smtClean="0">
                <a:latin typeface="Calibri" pitchFamily="34" charset="0"/>
                <a:cs typeface="Calibri" pitchFamily="34" charset="0"/>
              </a:rPr>
              <a:t>How do I respect that I am inter-connected to a living ecosystem?</a:t>
            </a:r>
          </a:p>
          <a:p>
            <a:pPr>
              <a:buFont typeface="Wingdings" pitchFamily="2" charset="2"/>
              <a:buChar char="v"/>
            </a:pPr>
            <a:r>
              <a:rPr lang="en-US" sz="3100" dirty="0" smtClean="0">
                <a:latin typeface="Calibri" pitchFamily="34" charset="0"/>
                <a:cs typeface="Calibri" pitchFamily="34" charset="0"/>
              </a:rPr>
              <a:t>What am I willing to do to be a better steward of the earth’s resources?</a:t>
            </a:r>
          </a:p>
          <a:p>
            <a:pPr>
              <a:buFont typeface="Wingdings" pitchFamily="2" charset="2"/>
              <a:buChar char="v"/>
            </a:pPr>
            <a:r>
              <a:rPr lang="en-US" sz="3100" dirty="0" smtClean="0">
                <a:latin typeface="Calibri" pitchFamily="34" charset="0"/>
                <a:cs typeface="Calibri" pitchFamily="34" charset="0"/>
              </a:rPr>
              <a:t>How will I reduce my carbon imprint and support international policies that protect the environment?</a:t>
            </a:r>
          </a:p>
          <a:p>
            <a:pPr>
              <a:buNone/>
            </a:pPr>
            <a:r>
              <a:rPr lang="en-US" sz="3100" dirty="0" smtClean="0"/>
              <a:t> </a:t>
            </a:r>
          </a:p>
          <a:p>
            <a:pPr>
              <a:buFont typeface="Wingdings" pitchFamily="2" charset="2"/>
              <a:buChar char="v"/>
            </a:pPr>
            <a:endParaRPr lang="en-US" dirty="0"/>
          </a:p>
        </p:txBody>
      </p:sp>
      <p:sp>
        <p:nvSpPr>
          <p:cNvPr id="10" name="TextBox 9"/>
          <p:cNvSpPr txBox="1"/>
          <p:nvPr/>
        </p:nvSpPr>
        <p:spPr>
          <a:xfrm>
            <a:off x="4648200" y="46482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5105400"/>
            <a:ext cx="3810000" cy="1107996"/>
          </a:xfrm>
          <a:prstGeom prst="rect">
            <a:avLst/>
          </a:prstGeom>
          <a:noFill/>
        </p:spPr>
        <p:txBody>
          <a:bodyPr wrap="square" rtlCol="0">
            <a:spAutoFit/>
          </a:bodyPr>
          <a:lstStyle/>
          <a:p>
            <a:r>
              <a:rPr lang="en-US" sz="2200" b="1" i="1" dirty="0" smtClean="0">
                <a:solidFill>
                  <a:schemeClr val="tx2">
                    <a:lumMod val="75000"/>
                  </a:schemeClr>
                </a:solidFill>
                <a:latin typeface="Calibri" pitchFamily="34" charset="0"/>
                <a:cs typeface="Calibri" pitchFamily="34" charset="0"/>
              </a:rPr>
              <a:t>I will be more ecological and reduce, reuse and recycle more consistently by:_____________</a:t>
            </a:r>
            <a:endParaRPr lang="en-US" b="1"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49 , March 19: </a:t>
            </a:r>
            <a:r>
              <a:rPr lang="en-US" sz="3200" b="1" u="sng" dirty="0" smtClean="0"/>
              <a:t>I HONOR</a:t>
            </a:r>
            <a:endParaRPr lang="en-US" sz="3200" dirty="0"/>
          </a:p>
        </p:txBody>
      </p:sp>
      <p:sp>
        <p:nvSpPr>
          <p:cNvPr id="6" name="Text Placeholder 5"/>
          <p:cNvSpPr>
            <a:spLocks noGrp="1"/>
          </p:cNvSpPr>
          <p:nvPr>
            <p:ph type="body" idx="1"/>
          </p:nvPr>
        </p:nvSpPr>
        <p:spPr>
          <a:xfrm>
            <a:off x="457200" y="1295400"/>
            <a:ext cx="4040188" cy="1143000"/>
          </a:xfrm>
          <a:solidFill>
            <a:schemeClr val="bg1">
              <a:lumMod val="85000"/>
            </a:schemeClr>
          </a:solidFill>
        </p:spPr>
        <p:txBody>
          <a:bodyPr anchor="t">
            <a:noAutofit/>
          </a:bodyPr>
          <a:lstStyle/>
          <a:p>
            <a:pPr algn="ctr"/>
            <a:r>
              <a:rPr lang="en-US" sz="1600" dirty="0" smtClean="0"/>
              <a:t>“</a:t>
            </a:r>
            <a:r>
              <a:rPr lang="en-US" sz="1600" i="1" dirty="0" smtClean="0">
                <a:latin typeface="Calibri" pitchFamily="34" charset="0"/>
                <a:cs typeface="Calibri" pitchFamily="34" charset="0"/>
              </a:rPr>
              <a:t>Be strong. </a:t>
            </a:r>
          </a:p>
          <a:p>
            <a:pPr algn="ctr"/>
            <a:r>
              <a:rPr lang="en-US" sz="1600" i="1" dirty="0" smtClean="0">
                <a:latin typeface="Calibri" pitchFamily="34" charset="0"/>
                <a:cs typeface="Calibri" pitchFamily="34" charset="0"/>
              </a:rPr>
              <a:t>Live honorably and with dignity. </a:t>
            </a:r>
          </a:p>
          <a:p>
            <a:pPr algn="ctr"/>
            <a:r>
              <a:rPr lang="en-US" sz="1600" i="1" dirty="0" smtClean="0">
                <a:latin typeface="Calibri" pitchFamily="34" charset="0"/>
                <a:cs typeface="Calibri" pitchFamily="34" charset="0"/>
              </a:rPr>
              <a:t>When you don't think you can, hold on.” </a:t>
            </a:r>
          </a:p>
          <a:p>
            <a:pPr algn="ctr"/>
            <a:r>
              <a:rPr lang="en-US" sz="1600" dirty="0" smtClean="0">
                <a:latin typeface="Calibri" pitchFamily="34" charset="0"/>
                <a:cs typeface="Calibri" pitchFamily="34" charset="0"/>
              </a:rPr>
              <a:t>James Frey,  Author of: </a:t>
            </a:r>
            <a:r>
              <a:rPr lang="en-US" sz="1600" i="1" dirty="0" smtClean="0">
                <a:latin typeface="Calibri" pitchFamily="34" charset="0"/>
                <a:cs typeface="Calibri" pitchFamily="34" charset="0"/>
              </a:rPr>
              <a:t>A Million Little Pieces</a:t>
            </a:r>
          </a:p>
          <a:p>
            <a:pPr algn="ctr"/>
            <a:r>
              <a:rPr lang="en-US" sz="1800" dirty="0" smtClean="0"/>
              <a:t/>
            </a:r>
            <a:br>
              <a:rPr lang="en-US" sz="1800" dirty="0" smtClean="0"/>
            </a:br>
            <a:endParaRPr lang="en-US" sz="1800" i="1"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514600"/>
            <a:ext cx="4040188" cy="3845720"/>
          </a:xfrm>
        </p:spPr>
        <p:txBody>
          <a:bodyPr>
            <a:normAutofit fontScale="92500" lnSpcReduction="10000"/>
          </a:bodyPr>
          <a:lstStyle/>
          <a:p>
            <a:pPr marL="0" indent="0">
              <a:buNone/>
            </a:pPr>
            <a:r>
              <a:rPr lang="en-US" dirty="0" smtClean="0">
                <a:latin typeface="Calibri" pitchFamily="34" charset="0"/>
                <a:cs typeface="Calibri" pitchFamily="34" charset="0"/>
              </a:rPr>
              <a:t>To show honor means I demonstrate respect and appreciation. I recognize and affirm the unique gifts and contributions in myself and others.</a:t>
            </a:r>
          </a:p>
          <a:p>
            <a:pPr marL="0" indent="0">
              <a:buNone/>
            </a:pPr>
            <a:r>
              <a:rPr lang="en-US" dirty="0" smtClean="0">
                <a:latin typeface="Calibri" pitchFamily="34" charset="0"/>
                <a:cs typeface="Calibri" pitchFamily="34" charset="0"/>
              </a:rPr>
              <a:t>Behaving with honor includes upholding high ethical standards of integrity while also treating others with dignity.</a:t>
            </a:r>
          </a:p>
          <a:p>
            <a:pPr marL="0" indent="0">
              <a:buNone/>
            </a:pPr>
            <a:r>
              <a:rPr lang="en-US" dirty="0" smtClean="0">
                <a:latin typeface="Calibri" pitchFamily="34" charset="0"/>
                <a:cs typeface="Calibri" pitchFamily="34" charset="0"/>
              </a:rPr>
              <a:t>I maintain honor by not shaming others and keeping their reputation intact. I am thoughtful about what I say and post on social media and the internet. I honor other’s privacy.</a:t>
            </a:r>
          </a:p>
          <a:p>
            <a:pPr marL="0" indent="0">
              <a:buNone/>
            </a:pPr>
            <a:endParaRPr lang="en-US" dirty="0" smtClean="0">
              <a:latin typeface="Calibri" pitchFamily="34" charset="0"/>
              <a:cs typeface="Calibri" pitchFamily="34" charset="0"/>
            </a:endParaRPr>
          </a:p>
          <a:p>
            <a:pPr marL="0" indent="0">
              <a:buNone/>
            </a:pPr>
            <a:endParaRPr lang="en-US" sz="800" dirty="0" smtClean="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3200400"/>
          </a:xfrm>
        </p:spPr>
        <p:txBody>
          <a:bodyPr>
            <a:normAutofit/>
          </a:bodyPr>
          <a:lstStyle/>
          <a:p>
            <a:pPr>
              <a:buFont typeface="Wingdings" pitchFamily="2" charset="2"/>
              <a:buChar char="v"/>
            </a:pPr>
            <a:r>
              <a:rPr lang="en-US" dirty="0" smtClean="0">
                <a:latin typeface="Calibri" pitchFamily="34" charset="0"/>
                <a:cs typeface="Calibri" pitchFamily="34" charset="0"/>
              </a:rPr>
              <a:t>How will I honor and show respect for who I am?</a:t>
            </a:r>
          </a:p>
          <a:p>
            <a:pPr>
              <a:buFont typeface="Wingdings" pitchFamily="2" charset="2"/>
              <a:buChar char="v"/>
            </a:pPr>
            <a:r>
              <a:rPr lang="en-US" sz="2200" dirty="0" smtClean="0">
                <a:latin typeface="Calibri" pitchFamily="34" charset="0"/>
                <a:cs typeface="Calibri" pitchFamily="34" charset="0"/>
              </a:rPr>
              <a:t>In what ways will I honor others by treating them with dignity?</a:t>
            </a:r>
          </a:p>
          <a:p>
            <a:pPr>
              <a:buFont typeface="Wingdings" pitchFamily="2" charset="2"/>
              <a:buChar char="v"/>
            </a:pPr>
            <a:r>
              <a:rPr lang="en-US" dirty="0" smtClean="0">
                <a:latin typeface="Calibri" pitchFamily="34" charset="0"/>
                <a:cs typeface="Calibri" pitchFamily="34" charset="0"/>
              </a:rPr>
              <a:t>How well do I uphold high ethical standards of integrity and protect other’s reputation?</a:t>
            </a:r>
            <a:endParaRPr lang="en-US" sz="2200"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572000"/>
            <a:ext cx="4191000" cy="1200329"/>
          </a:xfrm>
          <a:prstGeom prst="rect">
            <a:avLst/>
          </a:prstGeom>
          <a:noFill/>
        </p:spPr>
        <p:txBody>
          <a:bodyPr wrap="square" rtlCol="0" anchor="t">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648200" y="4953000"/>
            <a:ext cx="36576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demonstrate honor  by showing respect and appreciation. In particular, I will honor: _______________</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50, March 20: </a:t>
            </a:r>
            <a:r>
              <a:rPr lang="en-US" sz="3200" b="1" u="sng" dirty="0" smtClean="0"/>
              <a:t>I CHOOSE</a:t>
            </a:r>
            <a:endParaRPr lang="en-US" sz="3200" dirty="0"/>
          </a:p>
        </p:txBody>
      </p:sp>
      <p:sp>
        <p:nvSpPr>
          <p:cNvPr id="6" name="Text Placeholder 5"/>
          <p:cNvSpPr>
            <a:spLocks noGrp="1"/>
          </p:cNvSpPr>
          <p:nvPr>
            <p:ph type="body" idx="1"/>
          </p:nvPr>
        </p:nvSpPr>
        <p:spPr>
          <a:xfrm>
            <a:off x="457200" y="1219200"/>
            <a:ext cx="4040188" cy="1143000"/>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“You can’t stop the waves, </a:t>
            </a:r>
          </a:p>
          <a:p>
            <a:pPr algn="ctr"/>
            <a:r>
              <a:rPr lang="en-US" sz="1800" i="1" dirty="0" smtClean="0">
                <a:solidFill>
                  <a:schemeClr val="bg2">
                    <a:lumMod val="25000"/>
                  </a:schemeClr>
                </a:solidFill>
                <a:latin typeface="Calibri" pitchFamily="34" charset="0"/>
                <a:cs typeface="Calibri" pitchFamily="34" charset="0"/>
              </a:rPr>
              <a:t>but you can learn to surf.”</a:t>
            </a:r>
          </a:p>
          <a:p>
            <a:pPr algn="ctr"/>
            <a:r>
              <a:rPr lang="en-US" sz="1800" dirty="0" smtClean="0">
                <a:solidFill>
                  <a:schemeClr val="bg2">
                    <a:lumMod val="25000"/>
                  </a:schemeClr>
                </a:solidFill>
                <a:latin typeface="Calibri" pitchFamily="34" charset="0"/>
                <a:cs typeface="Calibri" pitchFamily="34" charset="0"/>
              </a:rPr>
              <a:t>Joseph Goldstein, Co-founder of the Buddhist Insight Meditation Society</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438400"/>
            <a:ext cx="4040188" cy="3921920"/>
          </a:xfrm>
        </p:spPr>
        <p:txBody>
          <a:bodyPr>
            <a:normAutofit fontScale="85000" lnSpcReduction="20000"/>
          </a:bodyPr>
          <a:lstStyle/>
          <a:p>
            <a:pPr marL="0" indent="0">
              <a:buNone/>
            </a:pPr>
            <a:r>
              <a:rPr lang="en-US" sz="2400" dirty="0" smtClean="0">
                <a:latin typeface="Calibri" pitchFamily="34" charset="0"/>
                <a:cs typeface="Calibri" pitchFamily="34" charset="0"/>
              </a:rPr>
              <a:t>Although I cannot change others, the past or situations beyond my control, I can change me!  </a:t>
            </a:r>
          </a:p>
          <a:p>
            <a:pPr marL="0" indent="0">
              <a:buNone/>
            </a:pPr>
            <a:endParaRPr lang="en-US" sz="600" dirty="0" smtClean="0">
              <a:latin typeface="Calibri" pitchFamily="34" charset="0"/>
              <a:cs typeface="Calibri" pitchFamily="34" charset="0"/>
            </a:endParaRPr>
          </a:p>
          <a:p>
            <a:pPr marL="0" indent="0">
              <a:buNone/>
            </a:pPr>
            <a:r>
              <a:rPr lang="en-US" sz="2400" dirty="0" smtClean="0">
                <a:latin typeface="Calibri" pitchFamily="34" charset="0"/>
                <a:cs typeface="Calibri" pitchFamily="34" charset="0"/>
              </a:rPr>
              <a:t>I can choose how I think, feel and behave. I do what is within my power to make the best of  challenging situations.  </a:t>
            </a:r>
          </a:p>
          <a:p>
            <a:pPr marL="0" indent="0">
              <a:buNone/>
            </a:pPr>
            <a:endParaRPr lang="en-US" sz="600" dirty="0" smtClean="0">
              <a:latin typeface="Calibri" pitchFamily="34" charset="0"/>
              <a:cs typeface="Calibri" pitchFamily="34" charset="0"/>
            </a:endParaRPr>
          </a:p>
          <a:p>
            <a:pPr marL="0" indent="0">
              <a:lnSpc>
                <a:spcPct val="90000"/>
              </a:lnSpc>
              <a:buNone/>
            </a:pPr>
            <a:r>
              <a:rPr lang="en-US" sz="2400" dirty="0" smtClean="0">
                <a:latin typeface="Calibri" pitchFamily="34" charset="0"/>
                <a:cs typeface="Calibri" pitchFamily="34" charset="0"/>
              </a:rPr>
              <a:t>By focusing on how I want to behave, I create new pathways in my brain that support changes in my behavior.</a:t>
            </a:r>
          </a:p>
          <a:p>
            <a:pPr marL="0" indent="0">
              <a:lnSpc>
                <a:spcPct val="90000"/>
              </a:lnSpc>
              <a:buNone/>
            </a:pPr>
            <a:endParaRPr lang="en-US" sz="600" dirty="0" smtClean="0">
              <a:latin typeface="Calibri" pitchFamily="34" charset="0"/>
              <a:cs typeface="Calibri" pitchFamily="34" charset="0"/>
            </a:endParaRPr>
          </a:p>
          <a:p>
            <a:pPr marL="0" indent="0">
              <a:lnSpc>
                <a:spcPct val="90000"/>
              </a:lnSpc>
              <a:buNone/>
            </a:pPr>
            <a:r>
              <a:rPr lang="en-US" sz="2400" dirty="0" smtClean="0">
                <a:latin typeface="Calibri" pitchFamily="34" charset="0"/>
                <a:cs typeface="Calibri" pitchFamily="34" charset="0"/>
              </a:rPr>
              <a:t>Since my mind doesn’t distinguish between what is real or vividly imagined, I choose to actively rehearse and practice positive habits.  </a:t>
            </a:r>
          </a:p>
          <a:p>
            <a:pPr>
              <a:buNone/>
            </a:pPr>
            <a:endParaRPr lang="en-US" dirty="0"/>
          </a:p>
        </p:txBody>
      </p:sp>
      <p:sp>
        <p:nvSpPr>
          <p:cNvPr id="9" name="Content Placeholder 8"/>
          <p:cNvSpPr>
            <a:spLocks noGrp="1"/>
          </p:cNvSpPr>
          <p:nvPr>
            <p:ph sz="quarter" idx="4"/>
          </p:nvPr>
        </p:nvSpPr>
        <p:spPr>
          <a:xfrm>
            <a:off x="4648200" y="1752600"/>
            <a:ext cx="4041775" cy="2895600"/>
          </a:xfrm>
        </p:spPr>
        <p:txBody>
          <a:bodyPr>
            <a:normAutofit fontScale="92500" lnSpcReduction="10000"/>
          </a:bodyPr>
          <a:lstStyle/>
          <a:p>
            <a:pPr>
              <a:lnSpc>
                <a:spcPct val="90000"/>
              </a:lnSpc>
              <a:buFont typeface="Wingdings" pitchFamily="2" charset="2"/>
              <a:buChar char="v"/>
            </a:pPr>
            <a:r>
              <a:rPr lang="en-US" sz="2400" dirty="0" smtClean="0">
                <a:latin typeface="Calibri" pitchFamily="34" charset="0"/>
                <a:cs typeface="Calibri" pitchFamily="34" charset="0"/>
              </a:rPr>
              <a:t>When am I feeling the most stuck and unable to see that I have any choices?  </a:t>
            </a:r>
          </a:p>
          <a:p>
            <a:pPr>
              <a:lnSpc>
                <a:spcPct val="90000"/>
              </a:lnSpc>
              <a:buFont typeface="Wingdings" pitchFamily="2" charset="2"/>
              <a:buChar char="v"/>
            </a:pPr>
            <a:r>
              <a:rPr lang="en-US" sz="2400" dirty="0" smtClean="0">
                <a:latin typeface="Calibri" pitchFamily="34" charset="0"/>
                <a:cs typeface="Calibri" pitchFamily="34" charset="0"/>
              </a:rPr>
              <a:t>How does my language reinforce the power of choice, rather than the victimhood of: “I </a:t>
            </a:r>
            <a:r>
              <a:rPr lang="en-US" sz="2400" i="1" dirty="0" smtClean="0">
                <a:latin typeface="Calibri" pitchFamily="34" charset="0"/>
                <a:cs typeface="Calibri" pitchFamily="34" charset="0"/>
              </a:rPr>
              <a:t>“have to” </a:t>
            </a:r>
            <a:r>
              <a:rPr lang="en-US" sz="2400" dirty="0" smtClean="0">
                <a:latin typeface="Calibri" pitchFamily="34" charset="0"/>
                <a:cs typeface="Calibri" pitchFamily="34" charset="0"/>
              </a:rPr>
              <a:t>or “I </a:t>
            </a:r>
            <a:r>
              <a:rPr lang="en-US" sz="2400" i="1" dirty="0" smtClean="0">
                <a:latin typeface="Calibri" pitchFamily="34" charset="0"/>
                <a:cs typeface="Calibri" pitchFamily="34" charset="0"/>
              </a:rPr>
              <a:t>should</a:t>
            </a:r>
            <a:r>
              <a:rPr lang="en-US" sz="2400" dirty="0" smtClean="0">
                <a:latin typeface="Calibri" pitchFamily="34" charset="0"/>
                <a:cs typeface="Calibri" pitchFamily="34" charset="0"/>
              </a:rPr>
              <a:t>”?</a:t>
            </a:r>
          </a:p>
          <a:p>
            <a:pPr>
              <a:lnSpc>
                <a:spcPct val="90000"/>
              </a:lnSpc>
              <a:buFont typeface="Wingdings" pitchFamily="2" charset="2"/>
              <a:buChar char="v"/>
            </a:pPr>
            <a:r>
              <a:rPr lang="en-US" sz="2400" dirty="0" smtClean="0">
                <a:latin typeface="Calibri" pitchFamily="34" charset="0"/>
                <a:cs typeface="Calibri" pitchFamily="34" charset="0"/>
              </a:rPr>
              <a:t>What would it take to choose to “surf” the waves, rather than to complain about them?</a:t>
            </a: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648200"/>
            <a:ext cx="4191000" cy="1477328"/>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r>
              <a:rPr lang="en-US" sz="2200" b="1" i="1" dirty="0" smtClean="0">
                <a:solidFill>
                  <a:schemeClr val="tx2">
                    <a:lumMod val="75000"/>
                  </a:schemeClr>
                </a:solidFill>
                <a:latin typeface="Calibri" pitchFamily="34" charset="0"/>
                <a:cs typeface="Calibri" pitchFamily="34" charset="0"/>
              </a:rPr>
              <a:t>When I feel stuck, I stop and  discover  what I DO have choices about. I choose to:_____________</a:t>
            </a:r>
            <a:endParaRPr lang="en-US" sz="2200" b="1" dirty="0" smtClean="0">
              <a:solidFill>
                <a:schemeClr val="tx2">
                  <a:lumMod val="75000"/>
                </a:schemeClr>
              </a:solidFill>
              <a:latin typeface="Calibri" pitchFamily="34" charset="0"/>
              <a:cs typeface="Calibri" pitchFamily="34" charset="0"/>
            </a:endParaRPr>
          </a:p>
        </p:txBody>
      </p:sp>
      <p:sp>
        <p:nvSpPr>
          <p:cNvPr id="11" name="TextBox 10"/>
          <p:cNvSpPr txBox="1"/>
          <p:nvPr/>
        </p:nvSpPr>
        <p:spPr>
          <a:xfrm>
            <a:off x="4648200" y="5105400"/>
            <a:ext cx="4114800" cy="369332"/>
          </a:xfrm>
          <a:prstGeom prst="rect">
            <a:avLst/>
          </a:prstGeom>
          <a:no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51 , March 21: </a:t>
            </a:r>
            <a:r>
              <a:rPr lang="en-US" sz="3200" b="1" u="sng" dirty="0" smtClean="0"/>
              <a:t>I ADVOCATE</a:t>
            </a:r>
            <a:endParaRPr lang="en-US" sz="3200" dirty="0"/>
          </a:p>
        </p:txBody>
      </p:sp>
      <p:sp>
        <p:nvSpPr>
          <p:cNvPr id="6" name="Text Placeholder 5"/>
          <p:cNvSpPr>
            <a:spLocks noGrp="1"/>
          </p:cNvSpPr>
          <p:nvPr>
            <p:ph type="body" idx="1"/>
          </p:nvPr>
        </p:nvSpPr>
        <p:spPr>
          <a:xfrm>
            <a:off x="457200" y="1295400"/>
            <a:ext cx="4040188" cy="914399"/>
          </a:xfrm>
          <a:solidFill>
            <a:schemeClr val="bg1">
              <a:lumMod val="85000"/>
            </a:schemeClr>
          </a:solidFill>
        </p:spPr>
        <p:txBody>
          <a:bodyPr anchor="t">
            <a:noAutofit/>
          </a:bodyPr>
          <a:lstStyle/>
          <a:p>
            <a:pPr algn="ctr">
              <a:spcBef>
                <a:spcPct val="50000"/>
              </a:spcBef>
            </a:pPr>
            <a:r>
              <a:rPr lang="en-US" sz="1800" i="1" dirty="0" smtClean="0">
                <a:latin typeface="Calibri" pitchFamily="34" charset="0"/>
                <a:cs typeface="Calibri" pitchFamily="34" charset="0"/>
              </a:rPr>
              <a:t>“All that is necessary for evil to triumph is for good people to do nothing.”                          </a:t>
            </a:r>
            <a:r>
              <a:rPr lang="en-US" sz="1800" dirty="0" smtClean="0">
                <a:latin typeface="Calibri" pitchFamily="34" charset="0"/>
                <a:cs typeface="Calibri" pitchFamily="34" charset="0"/>
              </a:rPr>
              <a:t>Edmund Burke, Political Philosopher</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fontScale="92500" lnSpcReduction="10000"/>
          </a:bodyPr>
          <a:lstStyle/>
          <a:p>
            <a:pPr marL="0" indent="0">
              <a:buFontTx/>
              <a:buNone/>
            </a:pPr>
            <a:r>
              <a:rPr lang="en-US" dirty="0" smtClean="0">
                <a:latin typeface="Calibri" pitchFamily="34" charset="0"/>
                <a:cs typeface="Calibri" pitchFamily="34" charset="0"/>
              </a:rPr>
              <a:t>Martin </a:t>
            </a:r>
            <a:r>
              <a:rPr lang="en-US" dirty="0" err="1" smtClean="0">
                <a:latin typeface="Calibri" pitchFamily="34" charset="0"/>
                <a:cs typeface="Calibri" pitchFamily="34" charset="0"/>
              </a:rPr>
              <a:t>Niemoller</a:t>
            </a:r>
            <a:r>
              <a:rPr lang="en-US" dirty="0" smtClean="0">
                <a:latin typeface="Calibri" pitchFamily="34" charset="0"/>
                <a:cs typeface="Calibri" pitchFamily="34" charset="0"/>
              </a:rPr>
              <a:t>, a German pastor during World War II, described what happens when good people are silent and do not advocate for others. </a:t>
            </a:r>
          </a:p>
          <a:p>
            <a:pPr marL="0" indent="0">
              <a:buFontTx/>
              <a:buNone/>
            </a:pPr>
            <a:r>
              <a:rPr lang="en-US" i="1" dirty="0" smtClean="0">
                <a:latin typeface="Calibri" pitchFamily="34" charset="0"/>
                <a:cs typeface="Calibri" pitchFamily="34" charset="0"/>
              </a:rPr>
              <a:t>“First, they came for the</a:t>
            </a:r>
            <a:r>
              <a:rPr lang="en-US" sz="1500" i="1" dirty="0" smtClean="0">
                <a:latin typeface="Calibri" pitchFamily="34" charset="0"/>
                <a:cs typeface="Calibri" pitchFamily="34" charset="0"/>
              </a:rPr>
              <a:t>___(</a:t>
            </a:r>
            <a:r>
              <a:rPr lang="en-US" sz="1700" i="1" dirty="0" smtClean="0">
                <a:latin typeface="Calibri" pitchFamily="34" charset="0"/>
                <a:cs typeface="Calibri" pitchFamily="34" charset="0"/>
              </a:rPr>
              <a:t>socialists, trade unionists, etc.)</a:t>
            </a:r>
            <a:r>
              <a:rPr lang="en-US" i="1" dirty="0" smtClean="0">
                <a:latin typeface="Calibri" pitchFamily="34" charset="0"/>
                <a:cs typeface="Calibri" pitchFamily="34" charset="0"/>
              </a:rPr>
              <a:t> and I did not speak out because I was not a _____.</a:t>
            </a:r>
          </a:p>
          <a:p>
            <a:pPr marL="0" indent="0">
              <a:buFontTx/>
              <a:buNone/>
            </a:pPr>
            <a:r>
              <a:rPr lang="en-US" i="1" dirty="0" smtClean="0">
                <a:latin typeface="Calibri" pitchFamily="34" charset="0"/>
                <a:cs typeface="Calibri" pitchFamily="34" charset="0"/>
              </a:rPr>
              <a:t>Then they came for the _____</a:t>
            </a:r>
            <a:r>
              <a:rPr lang="en-US" sz="1700" i="1" dirty="0" smtClean="0">
                <a:latin typeface="Calibri" pitchFamily="34" charset="0"/>
                <a:cs typeface="Calibri" pitchFamily="34" charset="0"/>
              </a:rPr>
              <a:t>(Jews, Muslims, etc. )</a:t>
            </a:r>
            <a:r>
              <a:rPr lang="en-US" i="1" dirty="0" smtClean="0">
                <a:latin typeface="Calibri" pitchFamily="34" charset="0"/>
                <a:cs typeface="Calibri" pitchFamily="34" charset="0"/>
              </a:rPr>
              <a:t> and I did not speak out because I was not a __________________ . . .</a:t>
            </a:r>
          </a:p>
          <a:p>
            <a:pPr marL="0" indent="0">
              <a:buFontTx/>
              <a:buNone/>
            </a:pPr>
            <a:r>
              <a:rPr lang="en-US" i="1" dirty="0" smtClean="0">
                <a:latin typeface="Calibri" pitchFamily="34" charset="0"/>
                <a:cs typeface="Calibri" pitchFamily="34" charset="0"/>
              </a:rPr>
              <a:t>Then they came for me and there was no one left to speak out for me.” </a:t>
            </a:r>
          </a:p>
          <a:p>
            <a:pPr>
              <a:buNone/>
            </a:pPr>
            <a:endParaRPr lang="en-US" dirty="0"/>
          </a:p>
        </p:txBody>
      </p:sp>
      <p:sp>
        <p:nvSpPr>
          <p:cNvPr id="9" name="Content Placeholder 8"/>
          <p:cNvSpPr>
            <a:spLocks noGrp="1"/>
          </p:cNvSpPr>
          <p:nvPr>
            <p:ph sz="quarter" idx="4"/>
          </p:nvPr>
        </p:nvSpPr>
        <p:spPr>
          <a:xfrm>
            <a:off x="4648200" y="1676400"/>
            <a:ext cx="4041775" cy="2971800"/>
          </a:xfrm>
        </p:spPr>
        <p:txBody>
          <a:bodyPr>
            <a:normAutofit fontScale="85000" lnSpcReduction="10000"/>
          </a:bodyPr>
          <a:lstStyle/>
          <a:p>
            <a:pPr>
              <a:buFont typeface="Wingdings" pitchFamily="2" charset="2"/>
              <a:buChar char="v"/>
            </a:pPr>
            <a:r>
              <a:rPr lang="en-US" sz="2600" dirty="0" smtClean="0">
                <a:latin typeface="Calibri" pitchFamily="34" charset="0"/>
                <a:cs typeface="Calibri" pitchFamily="34" charset="0"/>
              </a:rPr>
              <a:t>Who are the “despised” people today that are often targeted in hate crimes? </a:t>
            </a:r>
          </a:p>
          <a:p>
            <a:pPr>
              <a:buFont typeface="Wingdings" pitchFamily="2" charset="2"/>
              <a:buChar char="v"/>
            </a:pPr>
            <a:r>
              <a:rPr lang="en-US" sz="2600" dirty="0" smtClean="0">
                <a:latin typeface="Calibri" pitchFamily="34" charset="0"/>
                <a:cs typeface="Calibri" pitchFamily="34" charset="0"/>
              </a:rPr>
              <a:t>When has my silence allowed bullying or evil to triumph?</a:t>
            </a:r>
          </a:p>
          <a:p>
            <a:pPr>
              <a:buFont typeface="Wingdings" pitchFamily="2" charset="2"/>
              <a:buChar char="v"/>
            </a:pPr>
            <a:r>
              <a:rPr lang="en-US" sz="2600" dirty="0" smtClean="0">
                <a:latin typeface="Calibri" pitchFamily="34" charset="0"/>
                <a:cs typeface="Calibri" pitchFamily="34" charset="0"/>
              </a:rPr>
              <a:t>How will I support those who are treated with contempt and have no one else to advocate for them? </a:t>
            </a: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419600"/>
            <a:ext cx="4191000" cy="461665"/>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endParaRPr lang="en-US" sz="2400" dirty="0"/>
          </a:p>
        </p:txBody>
      </p:sp>
      <p:sp>
        <p:nvSpPr>
          <p:cNvPr id="11" name="TextBox 10"/>
          <p:cNvSpPr txBox="1"/>
          <p:nvPr/>
        </p:nvSpPr>
        <p:spPr>
          <a:xfrm>
            <a:off x="4724400" y="4876800"/>
            <a:ext cx="3581400" cy="1446550"/>
          </a:xfrm>
          <a:prstGeom prst="rect">
            <a:avLst/>
          </a:prstGeom>
          <a:noFill/>
        </p:spPr>
        <p:txBody>
          <a:bodyPr wrap="square" rtlCol="0">
            <a:spAutoFit/>
          </a:bodyPr>
          <a:lstStyle/>
          <a:p>
            <a:r>
              <a:rPr lang="en-US" sz="2200" b="1" i="1" dirty="0" smtClean="0">
                <a:solidFill>
                  <a:schemeClr val="tx2">
                    <a:lumMod val="75000"/>
                  </a:schemeClr>
                </a:solidFill>
                <a:latin typeface="Calibri" pitchFamily="34" charset="0"/>
                <a:cs typeface="Calibri" pitchFamily="34" charset="0"/>
              </a:rPr>
              <a:t>I speak up and advocate for myself. I am an ally and an advocate for those most despised, such as: </a:t>
            </a:r>
            <a:r>
              <a:rPr lang="en-US" sz="2000" b="1" i="1" dirty="0" smtClean="0">
                <a:solidFill>
                  <a:schemeClr val="tx2">
                    <a:lumMod val="75000"/>
                  </a:schemeClr>
                </a:solidFill>
                <a:latin typeface="Calibri" pitchFamily="34" charset="0"/>
                <a:cs typeface="Calibri" pitchFamily="34" charset="0"/>
              </a:rPr>
              <a:t>__________</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52 , March 22: </a:t>
            </a:r>
            <a:r>
              <a:rPr lang="en-US" sz="3200" b="1" u="sng" dirty="0" smtClean="0"/>
              <a:t>I SUPPORT EQUALITY</a:t>
            </a:r>
            <a:endParaRPr lang="en-US" sz="3200" dirty="0"/>
          </a:p>
        </p:txBody>
      </p:sp>
      <p:sp>
        <p:nvSpPr>
          <p:cNvPr id="6" name="Text Placeholder 5"/>
          <p:cNvSpPr>
            <a:spLocks noGrp="1"/>
          </p:cNvSpPr>
          <p:nvPr>
            <p:ph type="body" idx="1"/>
          </p:nvPr>
        </p:nvSpPr>
        <p:spPr>
          <a:xfrm>
            <a:off x="457200" y="1295400"/>
            <a:ext cx="4040188" cy="1371600"/>
          </a:xfrm>
          <a:solidFill>
            <a:schemeClr val="bg1">
              <a:lumMod val="85000"/>
            </a:schemeClr>
          </a:solidFill>
        </p:spPr>
        <p:txBody>
          <a:bodyPr>
            <a:noAutofit/>
          </a:bodyPr>
          <a:lstStyle/>
          <a:p>
            <a:r>
              <a:rPr lang="en-US" sz="1600" i="1" dirty="0" smtClean="0">
                <a:latin typeface="+mj-lt"/>
              </a:rPr>
              <a:t>“I speak not for myself, but for those without a voice. . .for their right to live in peace, their right to be treated with dignity, their right to equality of opportunity, their right to be educated.”      </a:t>
            </a:r>
            <a:r>
              <a:rPr lang="en-US" sz="1600" dirty="0" err="1" smtClean="0">
                <a:latin typeface="+mj-lt"/>
              </a:rPr>
              <a:t>Malala</a:t>
            </a:r>
            <a:r>
              <a:rPr lang="en-US" sz="1600" dirty="0" smtClean="0">
                <a:latin typeface="+mj-lt"/>
              </a:rPr>
              <a:t>  </a:t>
            </a:r>
            <a:r>
              <a:rPr lang="en-US" sz="1600" dirty="0" err="1" smtClean="0">
                <a:latin typeface="+mj-lt"/>
              </a:rPr>
              <a:t>Yousafzai</a:t>
            </a:r>
            <a:r>
              <a:rPr lang="en-US" sz="1600" dirty="0" smtClean="0">
                <a:latin typeface="+mj-lt"/>
              </a:rPr>
              <a:t>, </a:t>
            </a:r>
            <a:r>
              <a:rPr lang="en-US" sz="1500" dirty="0" smtClean="0">
                <a:latin typeface="+mj-lt"/>
              </a:rPr>
              <a:t>Pakistani Activist and Youngest Nobel Peace Prize Winner</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819400"/>
            <a:ext cx="4040188" cy="3540920"/>
          </a:xfrm>
        </p:spPr>
        <p:txBody>
          <a:bodyPr>
            <a:normAutofit/>
          </a:bodyPr>
          <a:lstStyle/>
          <a:p>
            <a:pPr>
              <a:buNone/>
            </a:pPr>
            <a:r>
              <a:rPr lang="en-US" dirty="0" smtClean="0"/>
              <a:t/>
            </a:r>
            <a:br>
              <a:rPr lang="en-US" dirty="0" smtClean="0"/>
            </a:br>
            <a:endParaRPr lang="en-US" dirty="0" smtClean="0"/>
          </a:p>
          <a:p>
            <a:pPr>
              <a:buNone/>
            </a:pPr>
            <a:endParaRPr lang="en-US" dirty="0"/>
          </a:p>
        </p:txBody>
      </p:sp>
      <p:sp>
        <p:nvSpPr>
          <p:cNvPr id="9" name="Content Placeholder 8"/>
          <p:cNvSpPr>
            <a:spLocks noGrp="1"/>
          </p:cNvSpPr>
          <p:nvPr>
            <p:ph sz="quarter" idx="4"/>
          </p:nvPr>
        </p:nvSpPr>
        <p:spPr>
          <a:xfrm>
            <a:off x="4648200" y="1752600"/>
            <a:ext cx="4041775" cy="2819400"/>
          </a:xfrm>
        </p:spPr>
        <p:txBody>
          <a:bodyPr>
            <a:normAutofit fontScale="70000" lnSpcReduction="20000"/>
          </a:bodyPr>
          <a:lstStyle/>
          <a:p>
            <a:pPr>
              <a:buFont typeface="Wingdings" pitchFamily="2" charset="2"/>
              <a:buChar char="v"/>
            </a:pPr>
            <a:r>
              <a:rPr lang="en-US" sz="3000" dirty="0" smtClean="0">
                <a:latin typeface="Calibri" pitchFamily="34" charset="0"/>
                <a:cs typeface="Calibri" pitchFamily="34" charset="0"/>
              </a:rPr>
              <a:t>What helps me to recognize my blind spots when I view others as less than my equal?</a:t>
            </a:r>
          </a:p>
          <a:p>
            <a:pPr>
              <a:buFont typeface="Wingdings" pitchFamily="2" charset="2"/>
              <a:buChar char="v"/>
            </a:pPr>
            <a:r>
              <a:rPr lang="en-US" sz="3000" dirty="0" smtClean="0">
                <a:latin typeface="Calibri" pitchFamily="34" charset="0"/>
                <a:cs typeface="Calibri" pitchFamily="34" charset="0"/>
              </a:rPr>
              <a:t>Who are the “</a:t>
            </a:r>
            <a:r>
              <a:rPr lang="en-US" sz="3000" dirty="0" err="1" smtClean="0">
                <a:latin typeface="Calibri" pitchFamily="34" charset="0"/>
                <a:cs typeface="Calibri" pitchFamily="34" charset="0"/>
              </a:rPr>
              <a:t>thems</a:t>
            </a:r>
            <a:r>
              <a:rPr lang="en-US" sz="3000" dirty="0" smtClean="0">
                <a:latin typeface="Calibri" pitchFamily="34" charset="0"/>
                <a:cs typeface="Calibri" pitchFamily="34" charset="0"/>
              </a:rPr>
              <a:t>” in my life that I treat with disrespect by limiting their rights and access to opportunities?</a:t>
            </a:r>
          </a:p>
          <a:p>
            <a:pPr>
              <a:buFont typeface="Wingdings" pitchFamily="2" charset="2"/>
              <a:buChar char="v"/>
            </a:pPr>
            <a:r>
              <a:rPr lang="en-US" sz="3000" dirty="0" smtClean="0">
                <a:latin typeface="Calibri" pitchFamily="34" charset="0"/>
                <a:cs typeface="Calibri" pitchFamily="34" charset="0"/>
              </a:rPr>
              <a:t>How will I advocate for all people to be respected with  equality and dignity?</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495800"/>
            <a:ext cx="4191000" cy="1815882"/>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r>
              <a:rPr lang="en-US" sz="2200" b="1" i="1" dirty="0" smtClean="0">
                <a:solidFill>
                  <a:schemeClr val="bg2">
                    <a:lumMod val="25000"/>
                  </a:schemeClr>
                </a:solidFill>
                <a:latin typeface="Calibri" pitchFamily="34" charset="0"/>
                <a:cs typeface="Calibri" pitchFamily="34" charset="0"/>
              </a:rPr>
              <a:t>I notice when I think I am better than others. I commit to treating others as my equal, particularly: ___________________________</a:t>
            </a:r>
            <a:endParaRPr lang="en-US" sz="2400" dirty="0" smtClean="0"/>
          </a:p>
        </p:txBody>
      </p:sp>
      <p:sp>
        <p:nvSpPr>
          <p:cNvPr id="11" name="TextBox 10"/>
          <p:cNvSpPr txBox="1"/>
          <p:nvPr/>
        </p:nvSpPr>
        <p:spPr>
          <a:xfrm>
            <a:off x="4648200" y="5334000"/>
            <a:ext cx="3505200" cy="369332"/>
          </a:xfrm>
          <a:prstGeom prst="rect">
            <a:avLst/>
          </a:prstGeom>
          <a:noFill/>
        </p:spPr>
        <p:txBody>
          <a:bodyPr wrap="square" rtlCol="0">
            <a:spAutoFit/>
          </a:bodyPr>
          <a:lstStyle/>
          <a:p>
            <a:endParaRPr lang="en-US" dirty="0"/>
          </a:p>
        </p:txBody>
      </p:sp>
      <p:sp>
        <p:nvSpPr>
          <p:cNvPr id="13" name="Rectangle 12"/>
          <p:cNvSpPr/>
          <p:nvPr/>
        </p:nvSpPr>
        <p:spPr>
          <a:xfrm>
            <a:off x="457200" y="2743200"/>
            <a:ext cx="4038600" cy="3662541"/>
          </a:xfrm>
          <a:prstGeom prst="rect">
            <a:avLst/>
          </a:prstGeom>
        </p:spPr>
        <p:txBody>
          <a:bodyPr wrap="square">
            <a:spAutoFit/>
          </a:bodyPr>
          <a:lstStyle/>
          <a:p>
            <a:pPr>
              <a:buNone/>
            </a:pPr>
            <a:r>
              <a:rPr lang="en-US" dirty="0" smtClean="0">
                <a:latin typeface="Calibri" pitchFamily="34" charset="0"/>
                <a:cs typeface="Calibri" pitchFamily="34" charset="0"/>
              </a:rPr>
              <a:t>Throughout history we have continued to justify inequality.  We rationalize not treating others with the respect and the dignity they deserve because we view them as “less than,” or not equal to us. </a:t>
            </a:r>
          </a:p>
          <a:p>
            <a:pPr>
              <a:buNone/>
            </a:pPr>
            <a:endParaRPr lang="en-US" sz="800" dirty="0" smtClean="0">
              <a:latin typeface="Calibri" pitchFamily="34" charset="0"/>
              <a:cs typeface="Calibri" pitchFamily="34" charset="0"/>
            </a:endParaRPr>
          </a:p>
          <a:p>
            <a:pPr>
              <a:buNone/>
            </a:pPr>
            <a:r>
              <a:rPr lang="en-US" dirty="0" smtClean="0">
                <a:latin typeface="Calibri" pitchFamily="34" charset="0"/>
                <a:cs typeface="Calibri" pitchFamily="34" charset="0"/>
              </a:rPr>
              <a:t>We make these judgments on the basis of  skin color, ethnicity, nationality, religion, gender, sexual orientation, age, economic status, education level or  political beliefs.</a:t>
            </a:r>
          </a:p>
          <a:p>
            <a:pPr>
              <a:buNone/>
            </a:pPr>
            <a:endParaRPr lang="en-US" sz="800" dirty="0" smtClean="0">
              <a:latin typeface="Calibri" pitchFamily="34" charset="0"/>
              <a:cs typeface="Calibri" pitchFamily="34" charset="0"/>
            </a:endParaRPr>
          </a:p>
          <a:p>
            <a:pPr>
              <a:buNone/>
            </a:pPr>
            <a:r>
              <a:rPr lang="en-US" dirty="0" smtClean="0">
                <a:latin typeface="Calibri" pitchFamily="34" charset="0"/>
                <a:cs typeface="Calibri" pitchFamily="34" charset="0"/>
              </a:rPr>
              <a:t>Any time we treat others as a “them” we de-humanize our brothers and sisters .</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53 , March 23: </a:t>
            </a:r>
            <a:r>
              <a:rPr lang="en-US" sz="3200" b="1" u="sng" dirty="0" smtClean="0"/>
              <a:t>I TAKE ACTION</a:t>
            </a:r>
            <a:endParaRPr lang="en-US" sz="3200" dirty="0"/>
          </a:p>
        </p:txBody>
      </p:sp>
      <p:sp>
        <p:nvSpPr>
          <p:cNvPr id="6" name="Text Placeholder 5"/>
          <p:cNvSpPr>
            <a:spLocks noGrp="1"/>
          </p:cNvSpPr>
          <p:nvPr>
            <p:ph type="body" idx="1"/>
          </p:nvPr>
        </p:nvSpPr>
        <p:spPr>
          <a:xfrm>
            <a:off x="457200" y="1295400"/>
            <a:ext cx="4040188" cy="1447800"/>
          </a:xfrm>
          <a:solidFill>
            <a:schemeClr val="bg1">
              <a:lumMod val="85000"/>
            </a:schemeClr>
          </a:solidFill>
        </p:spPr>
        <p:txBody>
          <a:bodyPr anchor="t">
            <a:noAutofit/>
          </a:bodyPr>
          <a:lstStyle/>
          <a:p>
            <a:pPr algn="ctr">
              <a:spcBef>
                <a:spcPct val="50000"/>
              </a:spcBef>
            </a:pPr>
            <a:r>
              <a:rPr lang="en-US" sz="1600" i="1" dirty="0" smtClean="0">
                <a:latin typeface="Calibri" pitchFamily="34" charset="0"/>
                <a:cs typeface="Calibri" pitchFamily="34" charset="0"/>
              </a:rPr>
              <a:t>“If there is to be peace in the cities, there must be peace between neighbors.  If there is to be peace between neighbors, there must be peace in the home.  If there is to be peace in the home, there must be peace in my heart.”        </a:t>
            </a:r>
            <a:r>
              <a:rPr lang="en-US" sz="1600" dirty="0" smtClean="0">
                <a:latin typeface="Calibri" pitchFamily="34" charset="0"/>
                <a:cs typeface="Calibri" pitchFamily="34" charset="0"/>
              </a:rPr>
              <a:t>Lao Tzu, Chinese Philosopher        </a:t>
            </a: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895600"/>
            <a:ext cx="4040188" cy="3464720"/>
          </a:xfrm>
        </p:spPr>
        <p:txBody>
          <a:bodyPr>
            <a:noAutofit/>
          </a:bodyPr>
          <a:lstStyle/>
          <a:p>
            <a:pPr marL="0" indent="0">
              <a:buFontTx/>
              <a:buNone/>
            </a:pPr>
            <a:r>
              <a:rPr lang="en-US" dirty="0" smtClean="0">
                <a:latin typeface="Calibri" pitchFamily="34" charset="0"/>
                <a:cs typeface="Calibri" pitchFamily="34" charset="0"/>
              </a:rPr>
              <a:t>Rather than wait for someone else to make the first move, I take even a small step to create the change I want.  </a:t>
            </a:r>
          </a:p>
          <a:p>
            <a:pPr marL="0" indent="0">
              <a:buFontTx/>
              <a:buNone/>
            </a:pPr>
            <a:r>
              <a:rPr lang="en-US" dirty="0" smtClean="0">
                <a:latin typeface="Calibri" pitchFamily="34" charset="0"/>
                <a:cs typeface="Calibri" pitchFamily="34" charset="0"/>
              </a:rPr>
              <a:t>To avoid feeling overwhelmed and paralyzed by so many needs, I listen within to clarify what is mine to do. I make a conscious choice about the best way for me to respond.</a:t>
            </a:r>
          </a:p>
        </p:txBody>
      </p:sp>
      <p:sp>
        <p:nvSpPr>
          <p:cNvPr id="9" name="Content Placeholder 8"/>
          <p:cNvSpPr>
            <a:spLocks noGrp="1"/>
          </p:cNvSpPr>
          <p:nvPr>
            <p:ph sz="quarter" idx="4"/>
          </p:nvPr>
        </p:nvSpPr>
        <p:spPr>
          <a:xfrm>
            <a:off x="4648200" y="1676400"/>
            <a:ext cx="4041775" cy="3124200"/>
          </a:xfrm>
        </p:spPr>
        <p:txBody>
          <a:bodyPr>
            <a:normAutofit/>
          </a:bodyPr>
          <a:lstStyle/>
          <a:p>
            <a:pPr>
              <a:buFont typeface="Wingdings" pitchFamily="2" charset="2"/>
              <a:buChar char="v"/>
            </a:pPr>
            <a:r>
              <a:rPr lang="en-US" sz="2400" dirty="0" smtClean="0">
                <a:latin typeface="Calibri" pitchFamily="34" charset="0"/>
                <a:cs typeface="Calibri" pitchFamily="34" charset="0"/>
              </a:rPr>
              <a:t> </a:t>
            </a:r>
            <a:r>
              <a:rPr lang="en-US" dirty="0" smtClean="0">
                <a:latin typeface="Calibri" pitchFamily="34" charset="0"/>
                <a:cs typeface="Calibri" pitchFamily="34" charset="0"/>
              </a:rPr>
              <a:t>How do I clarify what is mine to do?</a:t>
            </a:r>
          </a:p>
          <a:p>
            <a:pPr>
              <a:buFont typeface="Wingdings" pitchFamily="2" charset="2"/>
              <a:buChar char="v"/>
            </a:pPr>
            <a:r>
              <a:rPr lang="en-US" dirty="0" smtClean="0">
                <a:latin typeface="Calibri" pitchFamily="34" charset="0"/>
                <a:cs typeface="Calibri" pitchFamily="34" charset="0"/>
              </a:rPr>
              <a:t>Without becoming compassion-fatigued,  how will I work effectively for change? </a:t>
            </a:r>
          </a:p>
          <a:p>
            <a:pPr>
              <a:buFont typeface="Wingdings" pitchFamily="2" charset="2"/>
              <a:buChar char="v"/>
            </a:pPr>
            <a:r>
              <a:rPr lang="en-US" dirty="0" smtClean="0">
                <a:latin typeface="Calibri" pitchFamily="34" charset="0"/>
                <a:cs typeface="Calibri" pitchFamily="34" charset="0"/>
              </a:rPr>
              <a:t>What action(s) will I take to benefit the common good? </a:t>
            </a:r>
          </a:p>
          <a:p>
            <a:pPr>
              <a:buFont typeface="Wingdings" pitchFamily="2" charset="2"/>
              <a:buChar char="v"/>
            </a:pPr>
            <a:endParaRPr lang="en-US" dirty="0"/>
          </a:p>
        </p:txBody>
      </p:sp>
      <p:sp>
        <p:nvSpPr>
          <p:cNvPr id="10" name="TextBox 9"/>
          <p:cNvSpPr txBox="1"/>
          <p:nvPr/>
        </p:nvSpPr>
        <p:spPr>
          <a:xfrm>
            <a:off x="4648200" y="4343401"/>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648200" y="4800600"/>
            <a:ext cx="38100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Good intentions are not enough. I take action to promote peace and non-violence by: ______________</a:t>
            </a:r>
            <a:endParaRPr lang="en-US" sz="2200" b="1"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54 , March 24: </a:t>
            </a:r>
            <a:r>
              <a:rPr lang="en-US" sz="3200" b="1" u="sng" dirty="0" smtClean="0"/>
              <a:t>I GIVE</a:t>
            </a:r>
            <a:endParaRPr lang="en-US" sz="3200" dirty="0"/>
          </a:p>
        </p:txBody>
      </p:sp>
      <p:sp>
        <p:nvSpPr>
          <p:cNvPr id="6" name="Text Placeholder 5"/>
          <p:cNvSpPr>
            <a:spLocks noGrp="1"/>
          </p:cNvSpPr>
          <p:nvPr>
            <p:ph type="body" idx="1"/>
          </p:nvPr>
        </p:nvSpPr>
        <p:spPr>
          <a:xfrm>
            <a:off x="457200" y="1219201"/>
            <a:ext cx="4040188" cy="838200"/>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“Give better back.”</a:t>
            </a:r>
          </a:p>
          <a:p>
            <a:pPr algn="ctr"/>
            <a:r>
              <a:rPr lang="en-US" sz="1800" i="1" dirty="0" smtClean="0">
                <a:solidFill>
                  <a:schemeClr val="tx2">
                    <a:lumMod val="75000"/>
                  </a:schemeClr>
                </a:solidFill>
                <a:latin typeface="Calibri" pitchFamily="34" charset="0"/>
                <a:cs typeface="Calibri" pitchFamily="34" charset="0"/>
              </a:rPr>
              <a:t>Mona </a:t>
            </a:r>
            <a:r>
              <a:rPr lang="en-US" sz="1800" i="1" dirty="0" err="1" smtClean="0">
                <a:solidFill>
                  <a:schemeClr val="tx2">
                    <a:lumMod val="75000"/>
                  </a:schemeClr>
                </a:solidFill>
                <a:latin typeface="Calibri" pitchFamily="34" charset="0"/>
                <a:cs typeface="Calibri" pitchFamily="34" charset="0"/>
              </a:rPr>
              <a:t>Barbera</a:t>
            </a:r>
            <a:r>
              <a:rPr lang="en-US" sz="1800" i="1" dirty="0" smtClean="0">
                <a:solidFill>
                  <a:schemeClr val="tx2">
                    <a:lumMod val="75000"/>
                  </a:schemeClr>
                </a:solidFill>
                <a:latin typeface="Calibri" pitchFamily="34" charset="0"/>
                <a:cs typeface="Calibri" pitchFamily="34" charset="0"/>
              </a:rPr>
              <a:t>, Ph.D</a:t>
            </a:r>
            <a:r>
              <a:rPr lang="en-US" sz="1800" i="1" dirty="0" smtClean="0">
                <a:solidFill>
                  <a:schemeClr val="bg2">
                    <a:lumMod val="25000"/>
                  </a:schemeClr>
                </a:solidFill>
                <a:latin typeface="Calibri" pitchFamily="34" charset="0"/>
                <a:cs typeface="Calibri" pitchFamily="34" charset="0"/>
              </a:rPr>
              <a:t>., </a:t>
            </a:r>
          </a:p>
          <a:p>
            <a:pPr algn="ctr"/>
            <a:r>
              <a:rPr lang="en-US" sz="1800" dirty="0" smtClean="0">
                <a:solidFill>
                  <a:schemeClr val="bg2">
                    <a:lumMod val="25000"/>
                  </a:schemeClr>
                </a:solidFill>
                <a:latin typeface="Calibri" pitchFamily="34" charset="0"/>
                <a:cs typeface="Calibri" pitchFamily="34" charset="0"/>
              </a:rPr>
              <a:t>Author of: </a:t>
            </a:r>
            <a:r>
              <a:rPr lang="en-US" sz="1800" i="1" dirty="0" smtClean="0">
                <a:solidFill>
                  <a:schemeClr val="bg2">
                    <a:lumMod val="25000"/>
                  </a:schemeClr>
                </a:solidFill>
                <a:latin typeface="Calibri" pitchFamily="34" charset="0"/>
                <a:cs typeface="Calibri" pitchFamily="34" charset="0"/>
              </a:rPr>
              <a:t>Bring Yourself to Love </a:t>
            </a:r>
            <a:endParaRPr lang="en-US" sz="1800" i="1"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133600"/>
            <a:ext cx="4040188" cy="4226720"/>
          </a:xfrm>
        </p:spPr>
        <p:txBody>
          <a:bodyPr>
            <a:noAutofit/>
          </a:bodyPr>
          <a:lstStyle/>
          <a:p>
            <a:pPr marL="0" indent="0">
              <a:lnSpc>
                <a:spcPct val="90000"/>
              </a:lnSpc>
              <a:buNone/>
            </a:pPr>
            <a:r>
              <a:rPr lang="en-US" dirty="0" smtClean="0">
                <a:latin typeface="Calibri" pitchFamily="34" charset="0"/>
                <a:cs typeface="Calibri" pitchFamily="34" charset="0"/>
              </a:rPr>
              <a:t>Be generous in all things, but particularly in relationships. When someone has offended me it is tempting to treat them badly in return. </a:t>
            </a:r>
          </a:p>
          <a:p>
            <a:pPr marL="0" indent="0">
              <a:lnSpc>
                <a:spcPct val="90000"/>
              </a:lnSpc>
              <a:buNone/>
            </a:pPr>
            <a:endParaRPr lang="en-US" sz="500" dirty="0" smtClean="0">
              <a:latin typeface="Calibri" pitchFamily="34" charset="0"/>
              <a:cs typeface="Calibri" pitchFamily="34" charset="0"/>
            </a:endParaRPr>
          </a:p>
          <a:p>
            <a:pPr marL="0" indent="0">
              <a:lnSpc>
                <a:spcPct val="90000"/>
              </a:lnSpc>
              <a:buNone/>
            </a:pPr>
            <a:r>
              <a:rPr lang="en-US" dirty="0" smtClean="0">
                <a:latin typeface="Calibri" pitchFamily="34" charset="0"/>
                <a:cs typeface="Calibri" pitchFamily="34" charset="0"/>
              </a:rPr>
              <a:t>To </a:t>
            </a:r>
            <a:r>
              <a:rPr lang="en-US" i="1" dirty="0" smtClean="0">
                <a:latin typeface="Calibri" pitchFamily="34" charset="0"/>
                <a:cs typeface="Calibri" pitchFamily="34" charset="0"/>
              </a:rPr>
              <a:t>give better back</a:t>
            </a:r>
            <a:r>
              <a:rPr lang="en-US" dirty="0" smtClean="0">
                <a:latin typeface="Calibri" pitchFamily="34" charset="0"/>
                <a:cs typeface="Calibri" pitchFamily="34" charset="0"/>
              </a:rPr>
              <a:t> means that I pause, breathe and respond with greater respect than I received. </a:t>
            </a:r>
          </a:p>
          <a:p>
            <a:pPr marL="0" indent="0">
              <a:lnSpc>
                <a:spcPct val="90000"/>
              </a:lnSpc>
              <a:buNone/>
            </a:pPr>
            <a:endParaRPr lang="en-US" sz="500" dirty="0" smtClean="0">
              <a:latin typeface="Calibri" pitchFamily="34" charset="0"/>
              <a:cs typeface="Calibri" pitchFamily="34" charset="0"/>
            </a:endParaRPr>
          </a:p>
          <a:p>
            <a:pPr marL="0" indent="0">
              <a:lnSpc>
                <a:spcPct val="90000"/>
              </a:lnSpc>
              <a:buNone/>
            </a:pPr>
            <a:r>
              <a:rPr lang="en-US" dirty="0" smtClean="0">
                <a:latin typeface="Calibri" pitchFamily="34" charset="0"/>
                <a:cs typeface="Calibri" pitchFamily="34" charset="0"/>
              </a:rPr>
              <a:t>Rev. Rich Henry, reminds me to bless others when I would prefer to curse them. His form of “giving better back” is to pray: </a:t>
            </a:r>
            <a:r>
              <a:rPr lang="en-US" i="1" dirty="0" smtClean="0">
                <a:latin typeface="Calibri" pitchFamily="34" charset="0"/>
                <a:cs typeface="Calibri" pitchFamily="34" charset="0"/>
              </a:rPr>
              <a:t>“Bless them; change me.”</a:t>
            </a:r>
          </a:p>
        </p:txBody>
      </p:sp>
      <p:sp>
        <p:nvSpPr>
          <p:cNvPr id="9" name="Content Placeholder 8"/>
          <p:cNvSpPr>
            <a:spLocks noGrp="1"/>
          </p:cNvSpPr>
          <p:nvPr>
            <p:ph sz="quarter" idx="4"/>
          </p:nvPr>
        </p:nvSpPr>
        <p:spPr>
          <a:xfrm>
            <a:off x="4648200" y="1752600"/>
            <a:ext cx="4041775" cy="2590800"/>
          </a:xfrm>
        </p:spPr>
        <p:txBody>
          <a:bodyPr anchor="ctr">
            <a:normAutofit/>
          </a:bodyPr>
          <a:lstStyle/>
          <a:p>
            <a:pPr>
              <a:buFont typeface="Wingdings" pitchFamily="2" charset="2"/>
              <a:buChar char="v"/>
            </a:pPr>
            <a:r>
              <a:rPr lang="en-US" dirty="0" smtClean="0">
                <a:latin typeface="Calibri" pitchFamily="34" charset="0"/>
                <a:cs typeface="Calibri" pitchFamily="34" charset="0"/>
              </a:rPr>
              <a:t>How do I offer support to those I find it difficult to give to?</a:t>
            </a:r>
          </a:p>
          <a:p>
            <a:pPr>
              <a:buFont typeface="Wingdings" pitchFamily="2" charset="2"/>
              <a:buChar char="v"/>
            </a:pPr>
            <a:r>
              <a:rPr lang="en-US" dirty="0" smtClean="0">
                <a:latin typeface="Calibri" pitchFamily="34" charset="0"/>
                <a:cs typeface="Calibri" pitchFamily="34" charset="0"/>
              </a:rPr>
              <a:t>What helps me to give freely without strings being attached?</a:t>
            </a:r>
          </a:p>
          <a:p>
            <a:pPr>
              <a:buFont typeface="Wingdings" pitchFamily="2" charset="2"/>
              <a:buChar char="v"/>
            </a:pPr>
            <a:r>
              <a:rPr lang="en-US" dirty="0" smtClean="0">
                <a:latin typeface="Calibri" pitchFamily="34" charset="0"/>
                <a:cs typeface="Calibri" pitchFamily="34" charset="0"/>
              </a:rPr>
              <a:t>When offended, what will remind me to pray: “</a:t>
            </a:r>
            <a:r>
              <a:rPr lang="en-US" i="1" dirty="0" smtClean="0">
                <a:latin typeface="Calibri" pitchFamily="34" charset="0"/>
                <a:cs typeface="Calibri" pitchFamily="34" charset="0"/>
              </a:rPr>
              <a:t>Bless, them; change me”</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10" name="TextBox 9"/>
          <p:cNvSpPr txBox="1"/>
          <p:nvPr/>
        </p:nvSpPr>
        <p:spPr>
          <a:xfrm>
            <a:off x="4724400" y="4648200"/>
            <a:ext cx="4114800" cy="1138773"/>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r>
              <a:rPr lang="en-US" sz="2200" b="1" i="1" dirty="0" smtClean="0">
                <a:solidFill>
                  <a:schemeClr val="tx2">
                    <a:lumMod val="75000"/>
                  </a:schemeClr>
                </a:solidFill>
                <a:latin typeface="Calibri" pitchFamily="34" charset="0"/>
                <a:cs typeface="Calibri" pitchFamily="34" charset="0"/>
              </a:rPr>
              <a:t>I  commit to giving better back, especially to: _______________ </a:t>
            </a:r>
            <a:endParaRPr lang="en-US" sz="2200" b="1" dirty="0">
              <a:solidFill>
                <a:schemeClr val="tx2">
                  <a:lumMod val="75000"/>
                </a:schemeClr>
              </a:solidFill>
              <a:latin typeface="Calibri" pitchFamily="34" charset="0"/>
              <a:cs typeface="Calibri" pitchFamily="34" charset="0"/>
            </a:endParaRPr>
          </a:p>
        </p:txBody>
      </p:sp>
      <p:sp>
        <p:nvSpPr>
          <p:cNvPr id="11" name="TextBox 10"/>
          <p:cNvSpPr txBox="1"/>
          <p:nvPr/>
        </p:nvSpPr>
        <p:spPr>
          <a:xfrm>
            <a:off x="4648200" y="5334000"/>
            <a:ext cx="3505200" cy="369332"/>
          </a:xfrm>
          <a:prstGeom prst="rect">
            <a:avLst/>
          </a:prstGeom>
          <a:noFill/>
        </p:spPr>
        <p:txBody>
          <a:bodyPr wrap="square" rtlCol="0">
            <a:spAutoFit/>
          </a:bodyPr>
          <a:lstStyle/>
          <a:p>
            <a:pPr>
              <a:buNone/>
            </a:pPr>
            <a:endParaRPr lang="en-US" i="1" dirty="0" smtClean="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55 , March 25: </a:t>
            </a:r>
            <a:r>
              <a:rPr lang="en-US" sz="3200" b="1" u="sng" dirty="0" smtClean="0"/>
              <a:t>I AM RESPONSE-ABLE</a:t>
            </a:r>
            <a:endParaRPr lang="en-US" sz="3200" dirty="0"/>
          </a:p>
        </p:txBody>
      </p:sp>
      <p:sp>
        <p:nvSpPr>
          <p:cNvPr id="6" name="Text Placeholder 5"/>
          <p:cNvSpPr>
            <a:spLocks noGrp="1"/>
          </p:cNvSpPr>
          <p:nvPr>
            <p:ph type="body" idx="1"/>
          </p:nvPr>
        </p:nvSpPr>
        <p:spPr>
          <a:xfrm>
            <a:off x="457200" y="1295400"/>
            <a:ext cx="4040188" cy="762000"/>
          </a:xfrm>
          <a:solidFill>
            <a:schemeClr val="bg1">
              <a:lumMod val="85000"/>
            </a:schemeClr>
          </a:solidFill>
        </p:spPr>
        <p:txBody>
          <a:bodyPr anchor="t">
            <a:noAutofit/>
          </a:bodyPr>
          <a:lstStyle/>
          <a:p>
            <a:r>
              <a:rPr lang="en-US" sz="1600" i="1" dirty="0" smtClean="0">
                <a:solidFill>
                  <a:schemeClr val="bg2">
                    <a:lumMod val="25000"/>
                  </a:schemeClr>
                </a:solidFill>
                <a:latin typeface="Calibri" pitchFamily="34" charset="0"/>
                <a:cs typeface="Calibri" pitchFamily="34" charset="0"/>
              </a:rPr>
              <a:t>“Do what you must to keep your heart open, for a closed heart is like a blocked birth canal.”      </a:t>
            </a:r>
            <a:r>
              <a:rPr lang="en-US" sz="1600" dirty="0" err="1" smtClean="0">
                <a:solidFill>
                  <a:schemeClr val="bg2">
                    <a:lumMod val="25000"/>
                  </a:schemeClr>
                </a:solidFill>
                <a:latin typeface="Calibri" pitchFamily="34" charset="0"/>
                <a:cs typeface="Calibri" pitchFamily="34" charset="0"/>
              </a:rPr>
              <a:t>Dorie</a:t>
            </a:r>
            <a:r>
              <a:rPr lang="en-US" sz="1600" dirty="0" smtClean="0">
                <a:solidFill>
                  <a:schemeClr val="bg2">
                    <a:lumMod val="25000"/>
                  </a:schemeClr>
                </a:solidFill>
                <a:latin typeface="Calibri" pitchFamily="34" charset="0"/>
                <a:cs typeface="Calibri" pitchFamily="34" charset="0"/>
              </a:rPr>
              <a:t> Cameron, Author of: </a:t>
            </a:r>
            <a:r>
              <a:rPr lang="en-US" sz="1600" i="1" dirty="0" smtClean="0">
                <a:solidFill>
                  <a:schemeClr val="bg2">
                    <a:lumMod val="25000"/>
                  </a:schemeClr>
                </a:solidFill>
                <a:latin typeface="Calibri" pitchFamily="34" charset="0"/>
                <a:cs typeface="Calibri" pitchFamily="34" charset="0"/>
              </a:rPr>
              <a:t>Why Did I Do That? </a:t>
            </a:r>
            <a:endParaRPr lang="en-US" sz="16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133600"/>
            <a:ext cx="4040188" cy="4226720"/>
          </a:xfrm>
        </p:spPr>
        <p:txBody>
          <a:bodyPr anchor="t">
            <a:noAutofit/>
          </a:bodyPr>
          <a:lstStyle/>
          <a:p>
            <a:pPr marL="0" indent="0">
              <a:lnSpc>
                <a:spcPct val="80000"/>
              </a:lnSpc>
              <a:buNone/>
            </a:pPr>
            <a:r>
              <a:rPr lang="en-US" sz="1900" dirty="0" smtClean="0">
                <a:latin typeface="Calibri" pitchFamily="34" charset="0"/>
                <a:cs typeface="Calibri" pitchFamily="34" charset="0"/>
              </a:rPr>
              <a:t>Sometimes being responsible feels like a burden. Like a blocked birth canal—no life can flow through. </a:t>
            </a:r>
          </a:p>
          <a:p>
            <a:pPr marL="0" indent="0">
              <a:lnSpc>
                <a:spcPct val="80000"/>
              </a:lnSpc>
              <a:buNone/>
            </a:pPr>
            <a:r>
              <a:rPr lang="en-US" sz="1900" dirty="0" smtClean="0">
                <a:latin typeface="Calibri" pitchFamily="34" charset="0"/>
                <a:cs typeface="Calibri" pitchFamily="34" charset="0"/>
              </a:rPr>
              <a:t>When overwhelmed by responsibilities, I practice the </a:t>
            </a:r>
            <a:r>
              <a:rPr lang="en-US" sz="1900" b="1" dirty="0" smtClean="0">
                <a:solidFill>
                  <a:schemeClr val="bg2">
                    <a:lumMod val="25000"/>
                  </a:schemeClr>
                </a:solidFill>
                <a:latin typeface="Calibri" pitchFamily="34" charset="0"/>
                <a:cs typeface="Calibri" pitchFamily="34" charset="0"/>
              </a:rPr>
              <a:t>SNAP</a:t>
            </a:r>
            <a:r>
              <a:rPr lang="en-US" sz="1900" dirty="0" smtClean="0">
                <a:latin typeface="Calibri" pitchFamily="34" charset="0"/>
                <a:cs typeface="Calibri" pitchFamily="34" charset="0"/>
              </a:rPr>
              <a:t> tool developed by </a:t>
            </a:r>
            <a:r>
              <a:rPr lang="en-US" sz="1900" dirty="0" err="1" smtClean="0">
                <a:latin typeface="Calibri" pitchFamily="34" charset="0"/>
                <a:cs typeface="Calibri" pitchFamily="34" charset="0"/>
              </a:rPr>
              <a:t>Rima</a:t>
            </a:r>
            <a:r>
              <a:rPr lang="en-US" sz="1900" dirty="0" smtClean="0">
                <a:latin typeface="Calibri" pitchFamily="34" charset="0"/>
                <a:cs typeface="Calibri" pitchFamily="34" charset="0"/>
              </a:rPr>
              <a:t> </a:t>
            </a:r>
            <a:r>
              <a:rPr lang="en-US" sz="1900" dirty="0" err="1" smtClean="0">
                <a:latin typeface="Calibri" pitchFamily="34" charset="0"/>
                <a:cs typeface="Calibri" pitchFamily="34" charset="0"/>
              </a:rPr>
              <a:t>Bonario</a:t>
            </a:r>
            <a:r>
              <a:rPr lang="en-US" sz="1900" dirty="0" smtClean="0">
                <a:latin typeface="Calibri" pitchFamily="34" charset="0"/>
                <a:cs typeface="Calibri" pitchFamily="34" charset="0"/>
              </a:rPr>
              <a:t>, Th.D., and Q Effect co-founder, to be able to respond better.</a:t>
            </a:r>
          </a:p>
          <a:p>
            <a:pPr marL="0" indent="0">
              <a:lnSpc>
                <a:spcPct val="80000"/>
              </a:lnSpc>
              <a:buNone/>
            </a:pPr>
            <a:r>
              <a:rPr lang="en-US" sz="1900" b="1" dirty="0" smtClean="0">
                <a:solidFill>
                  <a:schemeClr val="bg2">
                    <a:lumMod val="25000"/>
                  </a:schemeClr>
                </a:solidFill>
                <a:latin typeface="Calibri" pitchFamily="34" charset="0"/>
                <a:cs typeface="Calibri" pitchFamily="34" charset="0"/>
              </a:rPr>
              <a:t>S = Soothe </a:t>
            </a:r>
            <a:r>
              <a:rPr lang="en-US" sz="1900" dirty="0" smtClean="0">
                <a:latin typeface="Calibri" pitchFamily="34" charset="0"/>
                <a:cs typeface="Calibri" pitchFamily="34" charset="0"/>
              </a:rPr>
              <a:t>and calm my body.</a:t>
            </a:r>
          </a:p>
          <a:p>
            <a:pPr marL="0" indent="0">
              <a:lnSpc>
                <a:spcPct val="80000"/>
              </a:lnSpc>
              <a:buNone/>
            </a:pPr>
            <a:r>
              <a:rPr lang="en-US" sz="1900" b="1" dirty="0" smtClean="0">
                <a:solidFill>
                  <a:schemeClr val="bg2">
                    <a:lumMod val="25000"/>
                  </a:schemeClr>
                </a:solidFill>
                <a:latin typeface="Calibri" pitchFamily="34" charset="0"/>
                <a:cs typeface="Calibri" pitchFamily="34" charset="0"/>
              </a:rPr>
              <a:t>N= Notice </a:t>
            </a:r>
            <a:r>
              <a:rPr lang="en-US" sz="1900" dirty="0" smtClean="0">
                <a:latin typeface="Calibri" pitchFamily="34" charset="0"/>
                <a:cs typeface="Calibri" pitchFamily="34" charset="0"/>
              </a:rPr>
              <a:t>my thoughts and feelings.</a:t>
            </a:r>
          </a:p>
          <a:p>
            <a:pPr marL="0" indent="0">
              <a:lnSpc>
                <a:spcPct val="80000"/>
              </a:lnSpc>
              <a:buNone/>
            </a:pPr>
            <a:r>
              <a:rPr lang="en-US" sz="1900" b="1" dirty="0" smtClean="0">
                <a:solidFill>
                  <a:schemeClr val="bg2">
                    <a:lumMod val="25000"/>
                  </a:schemeClr>
                </a:solidFill>
                <a:latin typeface="Calibri" pitchFamily="34" charset="0"/>
                <a:cs typeface="Calibri" pitchFamily="34" charset="0"/>
              </a:rPr>
              <a:t>A= Accept </a:t>
            </a:r>
            <a:r>
              <a:rPr lang="en-US" sz="1900" dirty="0" smtClean="0">
                <a:latin typeface="Calibri" pitchFamily="34" charset="0"/>
                <a:cs typeface="Calibri" pitchFamily="34" charset="0"/>
              </a:rPr>
              <a:t>the gift from this situation.</a:t>
            </a:r>
          </a:p>
          <a:p>
            <a:pPr marL="0" indent="0">
              <a:lnSpc>
                <a:spcPct val="80000"/>
              </a:lnSpc>
              <a:buNone/>
            </a:pPr>
            <a:r>
              <a:rPr lang="en-US" sz="1900" b="1" dirty="0" smtClean="0">
                <a:solidFill>
                  <a:schemeClr val="bg2">
                    <a:lumMod val="25000"/>
                  </a:schemeClr>
                </a:solidFill>
                <a:latin typeface="Calibri" pitchFamily="34" charset="0"/>
                <a:cs typeface="Calibri" pitchFamily="34" charset="0"/>
              </a:rPr>
              <a:t>P= Practice </a:t>
            </a:r>
            <a:r>
              <a:rPr lang="en-US" sz="1900" dirty="0" smtClean="0">
                <a:latin typeface="Calibri" pitchFamily="34" charset="0"/>
                <a:cs typeface="Calibri" pitchFamily="34" charset="0"/>
              </a:rPr>
              <a:t>being the change I want</a:t>
            </a:r>
          </a:p>
          <a:p>
            <a:pPr marL="0" indent="0">
              <a:lnSpc>
                <a:spcPct val="80000"/>
              </a:lnSpc>
              <a:buNone/>
            </a:pPr>
            <a:r>
              <a:rPr lang="en-US" sz="1900" dirty="0" smtClean="0">
                <a:latin typeface="Calibri" pitchFamily="34" charset="0"/>
                <a:cs typeface="Calibri" pitchFamily="34" charset="0"/>
              </a:rPr>
              <a:t>                     to see.</a:t>
            </a:r>
          </a:p>
          <a:p>
            <a:pPr marL="0" indent="0">
              <a:lnSpc>
                <a:spcPct val="80000"/>
              </a:lnSpc>
              <a:buNone/>
            </a:pPr>
            <a:r>
              <a:rPr lang="en-US" sz="1900" dirty="0" smtClean="0">
                <a:latin typeface="Calibri" pitchFamily="34" charset="0"/>
                <a:cs typeface="Calibri" pitchFamily="34" charset="0"/>
              </a:rPr>
              <a:t>Being response-able empowers the opening of my heart for creativity. If weighed down by responsibilities, I remember to </a:t>
            </a:r>
            <a:r>
              <a:rPr lang="en-US" sz="1900" b="1" dirty="0" smtClean="0">
                <a:solidFill>
                  <a:schemeClr val="tx2">
                    <a:lumMod val="75000"/>
                  </a:schemeClr>
                </a:solidFill>
                <a:latin typeface="Calibri" pitchFamily="34" charset="0"/>
                <a:cs typeface="Calibri" pitchFamily="34" charset="0"/>
              </a:rPr>
              <a:t>SNAP</a:t>
            </a:r>
            <a:r>
              <a:rPr lang="en-US" sz="1900" dirty="0" smtClean="0">
                <a:latin typeface="Calibri" pitchFamily="34" charset="0"/>
                <a:cs typeface="Calibri" pitchFamily="34" charset="0"/>
              </a:rPr>
              <a:t> out of it! </a:t>
            </a:r>
          </a:p>
          <a:p>
            <a:pPr marL="0" indent="0">
              <a:lnSpc>
                <a:spcPct val="80000"/>
              </a:lnSpc>
              <a:buNone/>
            </a:pPr>
            <a:endParaRPr lang="en-US" sz="2000" dirty="0" smtClean="0">
              <a:latin typeface="Calibri" pitchFamily="34" charset="0"/>
              <a:cs typeface="Calibri" pitchFamily="34" charset="0"/>
            </a:endParaRPr>
          </a:p>
          <a:p>
            <a:pPr>
              <a:buNone/>
            </a:pPr>
            <a:endParaRPr lang="en-US" sz="2000" dirty="0"/>
          </a:p>
        </p:txBody>
      </p:sp>
      <p:sp>
        <p:nvSpPr>
          <p:cNvPr id="9" name="Content Placeholder 8"/>
          <p:cNvSpPr>
            <a:spLocks noGrp="1"/>
          </p:cNvSpPr>
          <p:nvPr>
            <p:ph sz="quarter" idx="4"/>
          </p:nvPr>
        </p:nvSpPr>
        <p:spPr>
          <a:xfrm>
            <a:off x="4648200" y="1752600"/>
            <a:ext cx="4041775" cy="2743200"/>
          </a:xfrm>
        </p:spPr>
        <p:txBody>
          <a:bodyPr>
            <a:normAutofit/>
          </a:bodyPr>
          <a:lstStyle/>
          <a:p>
            <a:pPr marL="0" indent="0">
              <a:lnSpc>
                <a:spcPct val="80000"/>
              </a:lnSpc>
              <a:buFont typeface="Wingdings" pitchFamily="2" charset="2"/>
              <a:buChar char="v"/>
            </a:pPr>
            <a:r>
              <a:rPr lang="en-US" dirty="0" smtClean="0">
                <a:latin typeface="Calibri" pitchFamily="34" charset="0"/>
                <a:cs typeface="Calibri" pitchFamily="34" charset="0"/>
              </a:rPr>
              <a:t>To what degree do I accept full response-ability for the life I am living? </a:t>
            </a:r>
          </a:p>
          <a:p>
            <a:pPr marL="0" indent="0">
              <a:lnSpc>
                <a:spcPct val="80000"/>
              </a:lnSpc>
              <a:buFont typeface="Wingdings" pitchFamily="2" charset="2"/>
              <a:buChar char="v"/>
            </a:pPr>
            <a:r>
              <a:rPr lang="en-US" dirty="0" smtClean="0">
                <a:latin typeface="Calibri" pitchFamily="34" charset="0"/>
                <a:cs typeface="Calibri" pitchFamily="34" charset="0"/>
              </a:rPr>
              <a:t>When I feel overwhelmed by responsibilities, how will I use the </a:t>
            </a:r>
            <a:r>
              <a:rPr lang="en-US" b="1" dirty="0" smtClean="0">
                <a:solidFill>
                  <a:schemeClr val="bg2">
                    <a:lumMod val="25000"/>
                  </a:schemeClr>
                </a:solidFill>
                <a:latin typeface="Calibri" pitchFamily="34" charset="0"/>
                <a:cs typeface="Calibri" pitchFamily="34" charset="0"/>
              </a:rPr>
              <a:t>SNAP</a:t>
            </a:r>
            <a:r>
              <a:rPr lang="en-US" dirty="0" smtClean="0">
                <a:latin typeface="Calibri" pitchFamily="34" charset="0"/>
                <a:cs typeface="Calibri" pitchFamily="34" charset="0"/>
              </a:rPr>
              <a:t> tools to respond? </a:t>
            </a:r>
          </a:p>
          <a:p>
            <a:pPr marL="0" indent="0">
              <a:lnSpc>
                <a:spcPct val="80000"/>
              </a:lnSpc>
              <a:buFont typeface="Wingdings" pitchFamily="2" charset="2"/>
              <a:buChar char="v"/>
            </a:pPr>
            <a:r>
              <a:rPr lang="en-US" dirty="0" smtClean="0">
                <a:latin typeface="Calibri" pitchFamily="34" charset="0"/>
                <a:cs typeface="Calibri" pitchFamily="34" charset="0"/>
              </a:rPr>
              <a:t>What action would open my heart to support new creativity flowing through my life?</a:t>
            </a:r>
          </a:p>
          <a:p>
            <a:pPr marL="0" indent="0">
              <a:lnSpc>
                <a:spcPct val="80000"/>
              </a:lnSpc>
              <a:buNone/>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572000"/>
            <a:ext cx="4191000" cy="461665"/>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p:txBody>
      </p:sp>
      <p:sp>
        <p:nvSpPr>
          <p:cNvPr id="11" name="TextBox 10"/>
          <p:cNvSpPr txBox="1"/>
          <p:nvPr/>
        </p:nvSpPr>
        <p:spPr>
          <a:xfrm>
            <a:off x="4724400" y="4948271"/>
            <a:ext cx="3581400" cy="1107996"/>
          </a:xfrm>
          <a:prstGeom prst="rect">
            <a:avLst/>
          </a:prstGeom>
          <a:noFill/>
        </p:spPr>
        <p:txBody>
          <a:bodyPr wrap="square" rtlCol="0" anchor="ctr">
            <a:spAutoFit/>
          </a:bodyPr>
          <a:lstStyle/>
          <a:p>
            <a:r>
              <a:rPr lang="en-US" sz="2200" b="1" i="1" dirty="0" smtClean="0">
                <a:solidFill>
                  <a:schemeClr val="bg2">
                    <a:lumMod val="25000"/>
                  </a:schemeClr>
                </a:solidFill>
                <a:latin typeface="Calibri" pitchFamily="34" charset="0"/>
                <a:cs typeface="Calibri" pitchFamily="34" charset="0"/>
              </a:rPr>
              <a:t>One way I will open my heart to be more response-able is: ________________________</a:t>
            </a:r>
            <a:endParaRPr lang="en-US" sz="2200" b="1" i="1" dirty="0">
              <a:solidFill>
                <a:schemeClr val="bg2">
                  <a:lumMod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56 , March 26: </a:t>
            </a:r>
            <a:r>
              <a:rPr lang="en-US" sz="3200" b="1" u="sng" dirty="0" smtClean="0"/>
              <a:t>I AM SELF-SUFFICIENT</a:t>
            </a:r>
            <a:endParaRPr lang="en-US" sz="3200" dirty="0"/>
          </a:p>
        </p:txBody>
      </p:sp>
      <p:sp>
        <p:nvSpPr>
          <p:cNvPr id="6" name="Text Placeholder 5"/>
          <p:cNvSpPr>
            <a:spLocks noGrp="1"/>
          </p:cNvSpPr>
          <p:nvPr>
            <p:ph type="body" idx="1"/>
          </p:nvPr>
        </p:nvSpPr>
        <p:spPr>
          <a:xfrm>
            <a:off x="457200" y="1219201"/>
            <a:ext cx="4114800" cy="762000"/>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“Freedom is the greatest fruit of             self-sufficiency.”                                                                       </a:t>
            </a:r>
            <a:r>
              <a:rPr lang="en-US" sz="1800" dirty="0" smtClean="0">
                <a:solidFill>
                  <a:schemeClr val="bg2">
                    <a:lumMod val="25000"/>
                  </a:schemeClr>
                </a:solidFill>
                <a:latin typeface="Calibri" pitchFamily="34" charset="0"/>
                <a:cs typeface="Calibri" pitchFamily="34" charset="0"/>
              </a:rPr>
              <a:t>Epicurus, 3</a:t>
            </a:r>
            <a:r>
              <a:rPr lang="en-US" sz="1800" baseline="30000" dirty="0" smtClean="0">
                <a:solidFill>
                  <a:schemeClr val="bg2">
                    <a:lumMod val="25000"/>
                  </a:schemeClr>
                </a:solidFill>
                <a:latin typeface="Calibri" pitchFamily="34" charset="0"/>
                <a:cs typeface="Calibri" pitchFamily="34" charset="0"/>
              </a:rPr>
              <a:t>rd</a:t>
            </a:r>
            <a:r>
              <a:rPr lang="en-US" sz="1800" dirty="0" smtClean="0">
                <a:solidFill>
                  <a:schemeClr val="bg2">
                    <a:lumMod val="25000"/>
                  </a:schemeClr>
                </a:solidFill>
                <a:latin typeface="Calibri" pitchFamily="34" charset="0"/>
                <a:cs typeface="Calibri" pitchFamily="34" charset="0"/>
              </a:rPr>
              <a:t> Century Greek Philosopher</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133600"/>
            <a:ext cx="4040188" cy="4226720"/>
          </a:xfrm>
        </p:spPr>
        <p:txBody>
          <a:bodyPr>
            <a:normAutofit fontScale="92500" lnSpcReduction="10000"/>
          </a:bodyPr>
          <a:lstStyle/>
          <a:p>
            <a:pPr marL="0" indent="0">
              <a:lnSpc>
                <a:spcPct val="80000"/>
              </a:lnSpc>
              <a:buNone/>
            </a:pPr>
            <a:r>
              <a:rPr lang="en-US" sz="2400" dirty="0" smtClean="0">
                <a:latin typeface="Calibri" pitchFamily="34" charset="0"/>
                <a:cs typeface="Calibri" pitchFamily="34" charset="0"/>
              </a:rPr>
              <a:t>Self–sufficiency, or self-determination, is one of the  principles honored during the African tradition of Kwanzaa. Celebrated between December 26 and New Year’s Day, Kwanzaa is based on 7 African principles.</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These include: unity, self-determination, collective work and responsibility, cooperative economics, purpose, creativity and faith.</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Self-sufficiency is balanced with partnership. Together, they empower an inter-dependency that creates a more just world.</a:t>
            </a:r>
          </a:p>
          <a:p>
            <a:pPr marL="0" indent="0">
              <a:lnSpc>
                <a:spcPct val="80000"/>
              </a:lnSpc>
              <a:buNone/>
            </a:pPr>
            <a:endParaRPr lang="en-US" sz="2400" dirty="0" smtClean="0">
              <a:latin typeface="Calibri" pitchFamily="34" charset="0"/>
              <a:cs typeface="Calibri" pitchFamily="34" charset="0"/>
            </a:endParaRPr>
          </a:p>
          <a:p>
            <a:pPr marL="0" indent="0">
              <a:lnSpc>
                <a:spcPct val="80000"/>
              </a:lnSpc>
              <a:buNone/>
            </a:pPr>
            <a:endParaRPr lang="en-US" sz="2400" dirty="0" smtClean="0">
              <a:latin typeface="Calibri" pitchFamily="34" charset="0"/>
              <a:cs typeface="Calibri" pitchFamily="34" charset="0"/>
            </a:endParaRPr>
          </a:p>
          <a:p>
            <a:pPr marL="0" indent="0">
              <a:lnSpc>
                <a:spcPct val="80000"/>
              </a:lnSpc>
              <a:buNone/>
            </a:pPr>
            <a:endParaRPr lang="en-US" sz="2400" dirty="0" smtClean="0">
              <a:latin typeface="Calibri" pitchFamily="34" charset="0"/>
              <a:cs typeface="Calibri" pitchFamily="34" charset="0"/>
            </a:endParaRPr>
          </a:p>
          <a:p>
            <a:pPr marL="0" indent="0">
              <a:lnSpc>
                <a:spcPct val="80000"/>
              </a:lnSpc>
              <a:buNone/>
            </a:pPr>
            <a:endParaRPr lang="en-US" sz="2400" dirty="0" smtClean="0">
              <a:latin typeface="Calibri" pitchFamily="34" charset="0"/>
              <a:cs typeface="Calibri" pitchFamily="34" charset="0"/>
            </a:endParaRPr>
          </a:p>
          <a:p>
            <a:pPr>
              <a:buNone/>
            </a:pPr>
            <a:endParaRPr lang="en-US" dirty="0"/>
          </a:p>
        </p:txBody>
      </p:sp>
      <p:sp>
        <p:nvSpPr>
          <p:cNvPr id="9" name="Content Placeholder 8"/>
          <p:cNvSpPr>
            <a:spLocks noGrp="1"/>
          </p:cNvSpPr>
          <p:nvPr>
            <p:ph sz="quarter" idx="4"/>
          </p:nvPr>
        </p:nvSpPr>
        <p:spPr>
          <a:xfrm>
            <a:off x="4648200" y="1752600"/>
            <a:ext cx="4114800" cy="3200400"/>
          </a:xfrm>
        </p:spPr>
        <p:txBody>
          <a:bodyPr>
            <a:normAutofit fontScale="92500" lnSpcReduction="20000"/>
          </a:bodyPr>
          <a:lstStyle/>
          <a:p>
            <a:pPr>
              <a:buFont typeface="Wingdings" pitchFamily="2" charset="2"/>
              <a:buChar char="v"/>
            </a:pPr>
            <a:r>
              <a:rPr lang="en-US" sz="2400" dirty="0" smtClean="0">
                <a:latin typeface="Calibri" pitchFamily="34" charset="0"/>
                <a:cs typeface="Calibri" pitchFamily="34" charset="0"/>
              </a:rPr>
              <a:t>When have I relied upon others inappropriately because I lacked the confidence, or the skills, to do things on my own?</a:t>
            </a:r>
          </a:p>
          <a:p>
            <a:pPr>
              <a:buFont typeface="Wingdings" pitchFamily="2" charset="2"/>
              <a:buChar char="v"/>
            </a:pPr>
            <a:r>
              <a:rPr lang="en-US" sz="2400" dirty="0" smtClean="0">
                <a:latin typeface="Calibri" pitchFamily="34" charset="0"/>
                <a:cs typeface="Calibri" pitchFamily="34" charset="0"/>
              </a:rPr>
              <a:t>How could I practice greater independence and self-sufficiency to enjoy greater freedom?</a:t>
            </a:r>
          </a:p>
          <a:p>
            <a:pPr>
              <a:buFont typeface="Wingdings" pitchFamily="2" charset="2"/>
              <a:buChar char="v"/>
            </a:pPr>
            <a:r>
              <a:rPr lang="en-US" sz="2400" dirty="0" smtClean="0">
                <a:latin typeface="Calibri" pitchFamily="34" charset="0"/>
                <a:cs typeface="Calibri" pitchFamily="34" charset="0"/>
              </a:rPr>
              <a:t>What helps me to balance self-sufficiency with inter-dependency?</a:t>
            </a: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800600"/>
            <a:ext cx="4191000" cy="461665"/>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p:txBody>
      </p:sp>
      <p:sp>
        <p:nvSpPr>
          <p:cNvPr id="11" name="TextBox 10"/>
          <p:cNvSpPr txBox="1"/>
          <p:nvPr/>
        </p:nvSpPr>
        <p:spPr>
          <a:xfrm>
            <a:off x="4724400" y="5181600"/>
            <a:ext cx="3733800" cy="1107996"/>
          </a:xfrm>
          <a:prstGeom prst="rect">
            <a:avLst/>
          </a:prstGeom>
          <a:noFill/>
        </p:spPr>
        <p:txBody>
          <a:bodyPr wrap="square" rtlCol="0">
            <a:spAutoFit/>
          </a:bodyPr>
          <a:lstStyle/>
          <a:p>
            <a:pPr>
              <a:buNone/>
            </a:pPr>
            <a:r>
              <a:rPr lang="en-US" sz="2200" b="1" i="1" dirty="0" smtClean="0">
                <a:solidFill>
                  <a:schemeClr val="bg2">
                    <a:lumMod val="25000"/>
                  </a:schemeClr>
                </a:solidFill>
                <a:latin typeface="Calibri" pitchFamily="34" charset="0"/>
                <a:cs typeface="Calibri" pitchFamily="34" charset="0"/>
              </a:rPr>
              <a:t>I practice a new skill to feel more confident to do things on my own, such as: _______  </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57 , March 27: </a:t>
            </a:r>
            <a:r>
              <a:rPr lang="en-US" sz="3200" b="1" u="sng" dirty="0" smtClean="0"/>
              <a:t>I SERVE OTHERS</a:t>
            </a:r>
            <a:endParaRPr lang="en-US" sz="3200" dirty="0"/>
          </a:p>
        </p:txBody>
      </p:sp>
      <p:sp>
        <p:nvSpPr>
          <p:cNvPr id="6" name="Text Placeholder 5"/>
          <p:cNvSpPr>
            <a:spLocks noGrp="1"/>
          </p:cNvSpPr>
          <p:nvPr>
            <p:ph type="body" idx="1"/>
          </p:nvPr>
        </p:nvSpPr>
        <p:spPr>
          <a:xfrm>
            <a:off x="533400" y="1371600"/>
            <a:ext cx="4040188" cy="1447800"/>
          </a:xfrm>
          <a:solidFill>
            <a:schemeClr val="bg1">
              <a:lumMod val="85000"/>
            </a:schemeClr>
          </a:solidFill>
        </p:spPr>
        <p:txBody>
          <a:bodyPr anchor="t">
            <a:noAutofit/>
          </a:bodyPr>
          <a:lstStyle/>
          <a:p>
            <a:r>
              <a:rPr lang="en-US" sz="1600" i="1" dirty="0" smtClean="0">
                <a:latin typeface="Calibri" pitchFamily="34" charset="0"/>
                <a:cs typeface="Calibri" pitchFamily="34" charset="0"/>
              </a:rPr>
              <a:t>“ I was hungry, and you fed me. I was thirsty, and you gave me a drink. I was a stranger, and you invited me into your home. . .</a:t>
            </a:r>
            <a:r>
              <a:rPr lang="en-US" sz="1600" i="1" dirty="0" smtClean="0"/>
              <a:t> </a:t>
            </a:r>
            <a:r>
              <a:rPr lang="en-US" sz="1600" i="1" dirty="0" smtClean="0">
                <a:latin typeface="Calibri" pitchFamily="34" charset="0"/>
                <a:cs typeface="Calibri" pitchFamily="34" charset="0"/>
              </a:rPr>
              <a:t>I tell you the truth, when you did it to one of the least of these my brothers and sisters, you were doing it to me!”            </a:t>
            </a:r>
            <a:r>
              <a:rPr lang="en-US" sz="1600" dirty="0" smtClean="0">
                <a:solidFill>
                  <a:schemeClr val="bg2">
                    <a:lumMod val="25000"/>
                  </a:schemeClr>
                </a:solidFill>
                <a:latin typeface="Calibri" pitchFamily="34" charset="0"/>
                <a:cs typeface="Calibri" pitchFamily="34" charset="0"/>
              </a:rPr>
              <a:t>Jesus,  (Matthew  25: 35-40)</a:t>
            </a:r>
            <a:endParaRPr lang="en-US" sz="16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819400"/>
            <a:ext cx="4040188" cy="3540920"/>
          </a:xfrm>
        </p:spPr>
        <p:txBody>
          <a:bodyPr>
            <a:normAutofit fontScale="92500" lnSpcReduction="10000"/>
          </a:bodyPr>
          <a:lstStyle/>
          <a:p>
            <a:pPr marL="0" indent="0">
              <a:lnSpc>
                <a:spcPct val="80000"/>
              </a:lnSpc>
              <a:buNone/>
            </a:pPr>
            <a:endParaRPr lang="en-US" sz="10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It is easy to help people who are polite and express appreciation for acts of kindness.  But am I willing to support the “hardest to serve” populations?  You know, the really annoying ones. </a:t>
            </a:r>
          </a:p>
          <a:p>
            <a:pPr marL="0" indent="0">
              <a:lnSpc>
                <a:spcPct val="80000"/>
              </a:lnSpc>
              <a:buNone/>
            </a:pPr>
            <a:endParaRPr lang="en-US" sz="500" dirty="0" smtClean="0">
              <a:latin typeface="Calibri" pitchFamily="34" charset="0"/>
              <a:cs typeface="Calibri" pitchFamily="34" charset="0"/>
            </a:endParaRPr>
          </a:p>
          <a:p>
            <a:pPr marL="0" indent="0">
              <a:lnSpc>
                <a:spcPct val="80000"/>
              </a:lnSpc>
              <a:buNone/>
            </a:pPr>
            <a:r>
              <a:rPr lang="en-US" sz="2400" dirty="0" smtClean="0">
                <a:latin typeface="Calibri" pitchFamily="34" charset="0"/>
                <a:cs typeface="Calibri" pitchFamily="34" charset="0"/>
              </a:rPr>
              <a:t>My service might appear small, such as leaving a student or staff lounge cleaner than I found it. Or, I welcome a refugee into my community. Acts of service, both big and small, add up to enrich our world. </a:t>
            </a:r>
          </a:p>
          <a:p>
            <a:pPr>
              <a:buNone/>
            </a:pPr>
            <a:endParaRPr lang="en-US" dirty="0">
              <a:latin typeface="Calibri" pitchFamily="34" charset="0"/>
              <a:cs typeface="Calibri" pitchFamily="34" charset="0"/>
            </a:endParaRPr>
          </a:p>
        </p:txBody>
      </p:sp>
      <p:sp>
        <p:nvSpPr>
          <p:cNvPr id="9" name="Content Placeholder 8"/>
          <p:cNvSpPr>
            <a:spLocks noGrp="1"/>
          </p:cNvSpPr>
          <p:nvPr>
            <p:ph sz="quarter" idx="4"/>
          </p:nvPr>
        </p:nvSpPr>
        <p:spPr>
          <a:xfrm>
            <a:off x="4648200" y="1676400"/>
            <a:ext cx="4041775" cy="3276600"/>
          </a:xfrm>
        </p:spPr>
        <p:txBody>
          <a:bodyPr>
            <a:normAutofit/>
          </a:bodyPr>
          <a:lstStyle/>
          <a:p>
            <a:pPr>
              <a:lnSpc>
                <a:spcPct val="90000"/>
              </a:lnSpc>
              <a:buFont typeface="Wingdings" pitchFamily="2" charset="2"/>
              <a:buChar char="v"/>
            </a:pPr>
            <a:r>
              <a:rPr lang="en-US" dirty="0" smtClean="0">
                <a:latin typeface="Calibri" pitchFamily="34" charset="0"/>
                <a:cs typeface="Calibri" pitchFamily="34" charset="0"/>
              </a:rPr>
              <a:t>How can I be of service without being patronizing? Or judgmental?</a:t>
            </a:r>
          </a:p>
          <a:p>
            <a:pPr>
              <a:lnSpc>
                <a:spcPct val="90000"/>
              </a:lnSpc>
              <a:buFont typeface="Wingdings" pitchFamily="2" charset="2"/>
              <a:buChar char="v"/>
            </a:pPr>
            <a:r>
              <a:rPr lang="en-US" dirty="0" smtClean="0">
                <a:latin typeface="Calibri" pitchFamily="34" charset="0"/>
                <a:cs typeface="Calibri" pitchFamily="34" charset="0"/>
              </a:rPr>
              <a:t>How open am I to serving others, especially those who annoy me?</a:t>
            </a:r>
          </a:p>
          <a:p>
            <a:pPr>
              <a:lnSpc>
                <a:spcPct val="90000"/>
              </a:lnSpc>
              <a:buFont typeface="Wingdings" pitchFamily="2" charset="2"/>
              <a:buChar char="v"/>
            </a:pPr>
            <a:r>
              <a:rPr lang="en-US" dirty="0" smtClean="0">
                <a:latin typeface="Calibri" pitchFamily="34" charset="0"/>
                <a:cs typeface="Calibri" pitchFamily="34" charset="0"/>
              </a:rPr>
              <a:t>With a generous heart, what are simple ways I can be of service within my daily life?</a:t>
            </a:r>
          </a:p>
          <a:p>
            <a:pPr>
              <a:lnSpc>
                <a:spcPct val="90000"/>
              </a:lnSpc>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495800"/>
            <a:ext cx="4191000" cy="461665"/>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p:txBody>
      </p:sp>
      <p:sp>
        <p:nvSpPr>
          <p:cNvPr id="11" name="TextBox 10"/>
          <p:cNvSpPr txBox="1"/>
          <p:nvPr/>
        </p:nvSpPr>
        <p:spPr>
          <a:xfrm>
            <a:off x="4800600" y="4876800"/>
            <a:ext cx="4038600" cy="1107996"/>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will volunteer at least one hour this week to be of service, especially to: _______________</a:t>
            </a:r>
            <a:endParaRPr lang="en-US" sz="2200" b="1" i="1" dirty="0" smtClean="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4 , February: </a:t>
            </a:r>
            <a:r>
              <a:rPr lang="en-US" sz="3200" b="1" u="sng" dirty="0" smtClean="0"/>
              <a:t>I CARE</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r>
              <a:rPr lang="en-US" sz="1800" i="1" dirty="0" smtClean="0">
                <a:solidFill>
                  <a:schemeClr val="bg2">
                    <a:lumMod val="25000"/>
                  </a:schemeClr>
                </a:solidFill>
                <a:latin typeface="Calibri" pitchFamily="34" charset="0"/>
                <a:cs typeface="Calibri" pitchFamily="34" charset="0"/>
              </a:rPr>
              <a:t>“Love and compassion are necessities, not luxuries. Without them humanity cannot survive</a:t>
            </a:r>
            <a:r>
              <a:rPr lang="en-US" sz="1800" dirty="0" smtClean="0">
                <a:solidFill>
                  <a:schemeClr val="bg2">
                    <a:lumMod val="25000"/>
                  </a:schemeClr>
                </a:solidFill>
                <a:latin typeface="Calibri" pitchFamily="34" charset="0"/>
                <a:cs typeface="Calibri" pitchFamily="34" charset="0"/>
              </a:rPr>
              <a:t>.”               Dalai Lama</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86000"/>
            <a:ext cx="4040188" cy="4074320"/>
          </a:xfrm>
        </p:spPr>
        <p:txBody>
          <a:bodyPr>
            <a:normAutofit fontScale="92500" lnSpcReduction="10000"/>
          </a:bodyPr>
          <a:lstStyle/>
          <a:p>
            <a:pPr marL="0" indent="0">
              <a:lnSpc>
                <a:spcPct val="90000"/>
              </a:lnSpc>
              <a:buNone/>
            </a:pPr>
            <a:r>
              <a:rPr lang="en-US" sz="2400" dirty="0" smtClean="0">
                <a:latin typeface="Calibri" pitchFamily="34" charset="0"/>
                <a:cs typeface="Calibri" pitchFamily="34" charset="0"/>
              </a:rPr>
              <a:t>Jesus summed up all of the Laws of  the Torah and the Prophets when he said: </a:t>
            </a:r>
            <a:r>
              <a:rPr lang="en-US" sz="2400" i="1" dirty="0" smtClean="0">
                <a:latin typeface="Calibri" pitchFamily="34" charset="0"/>
                <a:cs typeface="Calibri" pitchFamily="34" charset="0"/>
              </a:rPr>
              <a:t>“Love God with your whole heart and soul. And, love your neighbor as yourself.” </a:t>
            </a:r>
          </a:p>
          <a:p>
            <a:pPr marL="0" indent="0">
              <a:buNone/>
            </a:pPr>
            <a:r>
              <a:rPr lang="en-US" sz="2400" dirty="0" smtClean="0">
                <a:latin typeface="Calibri" pitchFamily="34" charset="0"/>
                <a:cs typeface="Calibri" pitchFamily="34" charset="0"/>
              </a:rPr>
              <a:t>How can I truly love my neighbor, or God, if I am unable to truly love and care for myself?</a:t>
            </a:r>
          </a:p>
          <a:p>
            <a:pPr marL="0" indent="0">
              <a:buNone/>
            </a:pPr>
            <a:r>
              <a:rPr lang="en-US" sz="2400" dirty="0" smtClean="0">
                <a:latin typeface="Calibri" pitchFamily="34" charset="0"/>
                <a:cs typeface="Calibri" pitchFamily="34" charset="0"/>
              </a:rPr>
              <a:t>Self-care is neither selfish, nor self-centered. I fill up, so that I am not running on empty.  When I nurture my well-being, I have more to give to others.</a:t>
            </a:r>
          </a:p>
          <a:p>
            <a:pPr>
              <a:buNone/>
            </a:pPr>
            <a:endParaRPr lang="en-US" dirty="0"/>
          </a:p>
        </p:txBody>
      </p:sp>
      <p:sp>
        <p:nvSpPr>
          <p:cNvPr id="9" name="Content Placeholder 8"/>
          <p:cNvSpPr>
            <a:spLocks noGrp="1"/>
          </p:cNvSpPr>
          <p:nvPr>
            <p:ph sz="quarter" idx="4"/>
          </p:nvPr>
        </p:nvSpPr>
        <p:spPr>
          <a:xfrm>
            <a:off x="4648200" y="1676400"/>
            <a:ext cx="4041775" cy="3276600"/>
          </a:xfrm>
        </p:spPr>
        <p:txBody>
          <a:bodyPr>
            <a:normAutofit/>
          </a:bodyPr>
          <a:lstStyle/>
          <a:p>
            <a:pPr>
              <a:buFont typeface="Wingdings" pitchFamily="2" charset="2"/>
              <a:buChar char="v"/>
            </a:pPr>
            <a:r>
              <a:rPr lang="en-US" dirty="0" smtClean="0">
                <a:latin typeface="Calibri" pitchFamily="34" charset="0"/>
                <a:cs typeface="Calibri" pitchFamily="34" charset="0"/>
              </a:rPr>
              <a:t>How will I care for myself with the same loving kindness that I want to show to others?</a:t>
            </a:r>
          </a:p>
          <a:p>
            <a:pPr>
              <a:buFont typeface="Wingdings" pitchFamily="2" charset="2"/>
              <a:buChar char="v"/>
            </a:pPr>
            <a:r>
              <a:rPr lang="en-US" dirty="0" smtClean="0">
                <a:latin typeface="Calibri" pitchFamily="34" charset="0"/>
                <a:cs typeface="Calibri" pitchFamily="34" charset="0"/>
              </a:rPr>
              <a:t>What is my body communicating to me about the type of care it desires?</a:t>
            </a:r>
          </a:p>
          <a:p>
            <a:pPr>
              <a:buFont typeface="Wingdings" pitchFamily="2" charset="2"/>
              <a:buChar char="v"/>
            </a:pPr>
            <a:r>
              <a:rPr lang="en-US" dirty="0" smtClean="0">
                <a:latin typeface="Calibri" pitchFamily="34" charset="0"/>
                <a:cs typeface="Calibri" pitchFamily="34" charset="0"/>
              </a:rPr>
              <a:t>How does my self-care nurture my ability to support others without burning out?</a:t>
            </a:r>
          </a:p>
          <a:p>
            <a:pPr>
              <a:buFont typeface="Wingdings" pitchFamily="2" charset="2"/>
              <a:buChar char="v"/>
            </a:pP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800600" y="4800600"/>
            <a:ext cx="40386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800600" y="5181600"/>
            <a:ext cx="3733800" cy="1107996"/>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care for myself physically, mentally, emotionally and spiritually by: _____________</a:t>
            </a:r>
            <a:endParaRPr lang="en-US" sz="2200" b="1" i="1" dirty="0">
              <a:solidFill>
                <a:schemeClr val="tx2">
                  <a:lumMod val="7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58 , March 28: </a:t>
            </a:r>
            <a:r>
              <a:rPr lang="en-US" sz="3200" b="1" u="sng" dirty="0" smtClean="0"/>
              <a:t>I AM A GOOD CITIZEN</a:t>
            </a:r>
            <a:endParaRPr lang="en-US" sz="3200" dirty="0"/>
          </a:p>
        </p:txBody>
      </p:sp>
      <p:sp>
        <p:nvSpPr>
          <p:cNvPr id="6" name="Text Placeholder 5"/>
          <p:cNvSpPr>
            <a:spLocks noGrp="1"/>
          </p:cNvSpPr>
          <p:nvPr>
            <p:ph type="body" idx="1"/>
          </p:nvPr>
        </p:nvSpPr>
        <p:spPr>
          <a:xfrm>
            <a:off x="457200" y="1295400"/>
            <a:ext cx="4040188" cy="1371600"/>
          </a:xfrm>
          <a:solidFill>
            <a:schemeClr val="bg1">
              <a:lumMod val="85000"/>
            </a:schemeClr>
          </a:solidFill>
        </p:spPr>
        <p:txBody>
          <a:bodyPr anchor="t">
            <a:noAutofit/>
          </a:bodyPr>
          <a:lstStyle/>
          <a:p>
            <a:pPr algn="ctr"/>
            <a:r>
              <a:rPr lang="en-US" sz="1800" i="1" dirty="0" smtClean="0">
                <a:solidFill>
                  <a:schemeClr val="bg2">
                    <a:lumMod val="25000"/>
                  </a:schemeClr>
                </a:solidFill>
                <a:latin typeface="Calibri" pitchFamily="34" charset="0"/>
                <a:cs typeface="Calibri" pitchFamily="34" charset="0"/>
              </a:rPr>
              <a:t>“There are two primary choices in life: to accept conditions as they exist, or accept responsibility for changing them.”             </a:t>
            </a:r>
            <a:r>
              <a:rPr lang="en-US" sz="1800" dirty="0" smtClean="0">
                <a:solidFill>
                  <a:schemeClr val="bg2">
                    <a:lumMod val="25000"/>
                  </a:schemeClr>
                </a:solidFill>
                <a:latin typeface="Calibri" pitchFamily="34" charset="0"/>
                <a:cs typeface="Calibri" pitchFamily="34" charset="0"/>
              </a:rPr>
              <a:t>Dennis </a:t>
            </a:r>
            <a:r>
              <a:rPr lang="en-US" sz="1800" dirty="0" err="1" smtClean="0">
                <a:solidFill>
                  <a:schemeClr val="bg2">
                    <a:lumMod val="25000"/>
                  </a:schemeClr>
                </a:solidFill>
                <a:latin typeface="Calibri" pitchFamily="34" charset="0"/>
                <a:cs typeface="Calibri" pitchFamily="34" charset="0"/>
              </a:rPr>
              <a:t>Waitley</a:t>
            </a:r>
            <a:r>
              <a:rPr lang="en-US" sz="1800" dirty="0" smtClean="0">
                <a:solidFill>
                  <a:schemeClr val="bg2">
                    <a:lumMod val="25000"/>
                  </a:schemeClr>
                </a:solidFill>
                <a:latin typeface="Calibri" pitchFamily="34" charset="0"/>
                <a:cs typeface="Calibri" pitchFamily="34" charset="0"/>
              </a:rPr>
              <a:t>,                                            Author of: </a:t>
            </a:r>
            <a:r>
              <a:rPr lang="en-US" sz="1800" i="1" dirty="0" smtClean="0">
                <a:solidFill>
                  <a:schemeClr val="bg2">
                    <a:lumMod val="25000"/>
                  </a:schemeClr>
                </a:solidFill>
                <a:latin typeface="Calibri" pitchFamily="34" charset="0"/>
                <a:cs typeface="Calibri" pitchFamily="34" charset="0"/>
              </a:rPr>
              <a:t>The Psychology of Winning</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743200"/>
            <a:ext cx="4040188" cy="3617120"/>
          </a:xfrm>
        </p:spPr>
        <p:txBody>
          <a:bodyPr>
            <a:noAutofit/>
          </a:bodyPr>
          <a:lstStyle/>
          <a:p>
            <a:pPr marL="0" indent="0">
              <a:buNone/>
            </a:pPr>
            <a:r>
              <a:rPr lang="en-US" sz="2100" dirty="0" smtClean="0">
                <a:latin typeface="Calibri" pitchFamily="34" charset="0"/>
                <a:cs typeface="Calibri" pitchFamily="34" charset="0"/>
              </a:rPr>
              <a:t>Rather than complain about the darkness, I light one candle. I do what I can. I commit to be a caring citizen who makes a positive difference wherever I am. I trust that even small actions will add up.</a:t>
            </a:r>
          </a:p>
          <a:p>
            <a:pPr marL="0" indent="0">
              <a:buNone/>
            </a:pPr>
            <a:endParaRPr lang="en-US" sz="600" dirty="0" smtClean="0">
              <a:latin typeface="Calibri" pitchFamily="34" charset="0"/>
              <a:cs typeface="Calibri" pitchFamily="34" charset="0"/>
            </a:endParaRPr>
          </a:p>
          <a:p>
            <a:pPr marL="0" indent="0">
              <a:buNone/>
            </a:pPr>
            <a:r>
              <a:rPr lang="en-US" sz="2100" dirty="0" smtClean="0">
                <a:latin typeface="Calibri" pitchFamily="34" charset="0"/>
                <a:cs typeface="Calibri" pitchFamily="34" charset="0"/>
              </a:rPr>
              <a:t>In addition to looking out for the welfare of my extended family, I broaden my empathy to include those in my region, country, as well as globally. </a:t>
            </a:r>
            <a:endParaRPr lang="en-US" sz="2100" dirty="0">
              <a:latin typeface="Calibri" pitchFamily="34" charset="0"/>
              <a:cs typeface="Calibri" pitchFamily="34" charset="0"/>
            </a:endParaRPr>
          </a:p>
        </p:txBody>
      </p:sp>
      <p:sp>
        <p:nvSpPr>
          <p:cNvPr id="9" name="Content Placeholder 8"/>
          <p:cNvSpPr>
            <a:spLocks noGrp="1"/>
          </p:cNvSpPr>
          <p:nvPr>
            <p:ph sz="quarter" idx="4"/>
          </p:nvPr>
        </p:nvSpPr>
        <p:spPr>
          <a:xfrm>
            <a:off x="4648200" y="1600200"/>
            <a:ext cx="4041775" cy="3048000"/>
          </a:xfrm>
        </p:spPr>
        <p:txBody>
          <a:bodyPr>
            <a:noAutofit/>
          </a:bodyPr>
          <a:lstStyle/>
          <a:p>
            <a:pPr>
              <a:buFont typeface="Wingdings" pitchFamily="2" charset="2"/>
              <a:buChar char="v"/>
            </a:pPr>
            <a:r>
              <a:rPr lang="en-US" dirty="0" smtClean="0">
                <a:latin typeface="Calibri" pitchFamily="34" charset="0"/>
                <a:cs typeface="Calibri" pitchFamily="34" charset="0"/>
              </a:rPr>
              <a:t>How consistently do I vote and actively participate in the democratic process? </a:t>
            </a:r>
          </a:p>
          <a:p>
            <a:pPr>
              <a:buFont typeface="Wingdings" pitchFamily="2" charset="2"/>
              <a:buChar char="v"/>
            </a:pPr>
            <a:r>
              <a:rPr lang="en-US" dirty="0" smtClean="0">
                <a:latin typeface="Calibri" pitchFamily="34" charset="0"/>
                <a:cs typeface="Calibri" pitchFamily="34" charset="0"/>
              </a:rPr>
              <a:t>How  do I initiate being a catalyst for positive change?</a:t>
            </a:r>
          </a:p>
          <a:p>
            <a:pPr>
              <a:buFont typeface="Wingdings" pitchFamily="2" charset="2"/>
              <a:buChar char="v"/>
            </a:pPr>
            <a:r>
              <a:rPr lang="en-US" dirty="0" smtClean="0">
                <a:latin typeface="Calibri" pitchFamily="34" charset="0"/>
                <a:cs typeface="Calibri" pitchFamily="34" charset="0"/>
              </a:rPr>
              <a:t>How will I extend my compassion to be a responsible global citizen?</a:t>
            </a:r>
          </a:p>
          <a:p>
            <a:pPr>
              <a:buFont typeface="Wingdings" pitchFamily="2" charset="2"/>
              <a:buChar char="v"/>
            </a:pPr>
            <a:endParaRPr lang="en-US" dirty="0"/>
          </a:p>
        </p:txBody>
      </p:sp>
      <p:sp>
        <p:nvSpPr>
          <p:cNvPr id="10" name="TextBox 9"/>
          <p:cNvSpPr txBox="1"/>
          <p:nvPr/>
        </p:nvSpPr>
        <p:spPr>
          <a:xfrm>
            <a:off x="4648200" y="4419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800600"/>
            <a:ext cx="3657600" cy="1723549"/>
          </a:xfrm>
          <a:prstGeom prst="rect">
            <a:avLst/>
          </a:prstGeom>
          <a:noFill/>
        </p:spPr>
        <p:txBody>
          <a:bodyPr wrap="square" rtlCol="0">
            <a:spAutoFit/>
          </a:bodyPr>
          <a:lstStyle/>
          <a:p>
            <a:pPr>
              <a:buNone/>
            </a:pPr>
            <a:r>
              <a:rPr lang="en-US" sz="2100" b="1" i="1" dirty="0" smtClean="0">
                <a:solidFill>
                  <a:schemeClr val="bg2">
                    <a:lumMod val="25000"/>
                  </a:schemeClr>
                </a:solidFill>
                <a:latin typeface="Calibri" pitchFamily="34" charset="0"/>
                <a:cs typeface="Calibri" pitchFamily="34" charset="0"/>
              </a:rPr>
              <a:t>I will call, or write, my  elected leaders to advocate for issues that promote greater peace and respect for all, including the environment</a:t>
            </a:r>
            <a:r>
              <a:rPr lang="en-US" sz="2200" b="1" i="1" dirty="0" smtClean="0">
                <a:solidFill>
                  <a:schemeClr val="bg2">
                    <a:lumMod val="25000"/>
                  </a:schemeClr>
                </a:solidFill>
                <a:latin typeface="Calibri" pitchFamily="34" charset="0"/>
                <a:cs typeface="Calibri"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Focus for Day 59 , March 29: </a:t>
            </a:r>
            <a:r>
              <a:rPr lang="en-US" sz="3200" b="1" u="sng" dirty="0" smtClean="0"/>
              <a:t>I INTERVENE AS NEEDED</a:t>
            </a:r>
            <a:endParaRPr lang="en-US" sz="3200" dirty="0"/>
          </a:p>
        </p:txBody>
      </p:sp>
      <p:sp>
        <p:nvSpPr>
          <p:cNvPr id="6" name="Text Placeholder 5"/>
          <p:cNvSpPr>
            <a:spLocks noGrp="1"/>
          </p:cNvSpPr>
          <p:nvPr>
            <p:ph type="body" idx="1"/>
          </p:nvPr>
        </p:nvSpPr>
        <p:spPr>
          <a:xfrm>
            <a:off x="533400" y="1295400"/>
            <a:ext cx="4040188" cy="990600"/>
          </a:xfrm>
          <a:solidFill>
            <a:schemeClr val="bg1">
              <a:lumMod val="85000"/>
            </a:schemeClr>
          </a:solidFill>
        </p:spPr>
        <p:txBody>
          <a:bodyPr anchor="t">
            <a:noAutofit/>
          </a:bodyPr>
          <a:lstStyle/>
          <a:p>
            <a:pPr algn="ctr"/>
            <a:r>
              <a:rPr lang="en-US" sz="1600" i="1" dirty="0" smtClean="0">
                <a:latin typeface="Calibri" pitchFamily="34" charset="0"/>
                <a:cs typeface="Calibri" pitchFamily="34" charset="0"/>
              </a:rPr>
              <a:t>“Being an effective bystander means choosing to intervene, speak up, or do something to stop  acts of  power-based personal  violence.”        </a:t>
            </a:r>
            <a:r>
              <a:rPr lang="en-US" sz="1600" dirty="0" smtClean="0">
                <a:latin typeface="Calibri" pitchFamily="34" charset="0"/>
                <a:cs typeface="Calibri" pitchFamily="34" charset="0"/>
              </a:rPr>
              <a:t>The Green Dot Strategy Activists</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Autofit/>
          </a:bodyPr>
          <a:lstStyle/>
          <a:p>
            <a:pPr marL="0" indent="0">
              <a:buNone/>
            </a:pPr>
            <a:r>
              <a:rPr lang="en-US" sz="1800" dirty="0" smtClean="0">
                <a:latin typeface="Calibri" pitchFamily="34" charset="0"/>
                <a:cs typeface="Calibri" pitchFamily="34" charset="0"/>
              </a:rPr>
              <a:t>Picture red dots on a computer-generated map symbolizing individual cases of violence, spreading like an epidemic. Each red dot is a choice to tolerate, justify or perpetuate an outbreak by choosing to do nothing.</a:t>
            </a:r>
          </a:p>
          <a:p>
            <a:pPr marL="0" indent="0">
              <a:buNone/>
            </a:pPr>
            <a:r>
              <a:rPr lang="en-US" sz="1800" dirty="0" smtClean="0">
                <a:latin typeface="Calibri" pitchFamily="34" charset="0"/>
                <a:cs typeface="Calibri" pitchFamily="34" charset="0"/>
              </a:rPr>
              <a:t>Now, visualize green dots as a strategy to stop violence. How? Engage bystanders to intervene and to speak up. Harness the power of peer influence and the choices of bystanders to create a cultural shift. </a:t>
            </a:r>
          </a:p>
          <a:p>
            <a:pPr marL="0" indent="0">
              <a:buNone/>
            </a:pPr>
            <a:r>
              <a:rPr lang="en-US" sz="1800" dirty="0" smtClean="0">
                <a:latin typeface="Calibri" pitchFamily="34" charset="0"/>
                <a:cs typeface="Calibri" pitchFamily="34" charset="0"/>
              </a:rPr>
              <a:t>Together,  we make our world safer-- one  green dot of intervention at a time.  </a:t>
            </a:r>
          </a:p>
        </p:txBody>
      </p:sp>
      <p:sp>
        <p:nvSpPr>
          <p:cNvPr id="9" name="Content Placeholder 8"/>
          <p:cNvSpPr>
            <a:spLocks noGrp="1"/>
          </p:cNvSpPr>
          <p:nvPr>
            <p:ph sz="quarter" idx="4"/>
          </p:nvPr>
        </p:nvSpPr>
        <p:spPr>
          <a:xfrm>
            <a:off x="4648200" y="1752600"/>
            <a:ext cx="4041775" cy="2819400"/>
          </a:xfrm>
        </p:spPr>
        <p:txBody>
          <a:bodyPr>
            <a:noAutofit/>
          </a:bodyPr>
          <a:lstStyle/>
          <a:p>
            <a:pPr>
              <a:buFont typeface="Wingdings" pitchFamily="2" charset="2"/>
              <a:buChar char="v"/>
            </a:pPr>
            <a:r>
              <a:rPr lang="en-US" sz="2000" dirty="0" smtClean="0">
                <a:latin typeface="Calibri" pitchFamily="34" charset="0"/>
                <a:cs typeface="Calibri" pitchFamily="34" charset="0"/>
              </a:rPr>
              <a:t>As a bystander, in what ways am I a part of the problem or part of the solution?</a:t>
            </a:r>
          </a:p>
          <a:p>
            <a:pPr>
              <a:buFont typeface="Wingdings" pitchFamily="2" charset="2"/>
              <a:buChar char="v"/>
            </a:pPr>
            <a:r>
              <a:rPr lang="en-US" sz="2000" dirty="0" smtClean="0">
                <a:latin typeface="Calibri" pitchFamily="34" charset="0"/>
                <a:cs typeface="Calibri" pitchFamily="34" charset="0"/>
              </a:rPr>
              <a:t> How will I be like a “green dot” to reduce acts of violence by creating safety zones of support? </a:t>
            </a:r>
          </a:p>
          <a:p>
            <a:pPr>
              <a:buFont typeface="Wingdings" pitchFamily="2" charset="2"/>
              <a:buChar char="v"/>
            </a:pPr>
            <a:r>
              <a:rPr lang="en-US" sz="2000" dirty="0" smtClean="0">
                <a:latin typeface="Calibri" pitchFamily="34" charset="0"/>
                <a:cs typeface="Calibri" pitchFamily="34" charset="0"/>
              </a:rPr>
              <a:t>What empowers me to discern what is mine to do and to have the courage to speak and act upon it? </a:t>
            </a:r>
          </a:p>
        </p:txBody>
      </p:sp>
      <p:sp>
        <p:nvSpPr>
          <p:cNvPr id="10" name="TextBox 9"/>
          <p:cNvSpPr txBox="1"/>
          <p:nvPr/>
        </p:nvSpPr>
        <p:spPr>
          <a:xfrm>
            <a:off x="4648200" y="45720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953000"/>
            <a:ext cx="38100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accept and use my power as a bystander. I intervene to stop bullying and to keep others safe, especially by:__________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60 , March 30: </a:t>
            </a:r>
            <a:r>
              <a:rPr lang="en-US" sz="3200" b="1" u="sng" dirty="0" smtClean="0"/>
              <a:t>I AM A WITNESS</a:t>
            </a:r>
            <a:endParaRPr lang="en-US" sz="3200" dirty="0"/>
          </a:p>
        </p:txBody>
      </p:sp>
      <p:sp>
        <p:nvSpPr>
          <p:cNvPr id="6" name="Text Placeholder 5"/>
          <p:cNvSpPr>
            <a:spLocks noGrp="1"/>
          </p:cNvSpPr>
          <p:nvPr>
            <p:ph type="body" idx="1"/>
          </p:nvPr>
        </p:nvSpPr>
        <p:spPr>
          <a:xfrm>
            <a:off x="457200" y="1295400"/>
            <a:ext cx="4038600" cy="1143000"/>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“Every time we witness an injustice and do not act, we train our character to be passive in its presence. . .”                   </a:t>
            </a:r>
            <a:r>
              <a:rPr lang="en-US" sz="1800" dirty="0" smtClean="0">
                <a:solidFill>
                  <a:schemeClr val="bg2">
                    <a:lumMod val="25000"/>
                  </a:schemeClr>
                </a:solidFill>
                <a:latin typeface="Calibri" pitchFamily="34" charset="0"/>
                <a:cs typeface="Calibri" pitchFamily="34" charset="0"/>
              </a:rPr>
              <a:t>Julian </a:t>
            </a:r>
            <a:r>
              <a:rPr lang="en-US" sz="1800" dirty="0" err="1" smtClean="0">
                <a:solidFill>
                  <a:schemeClr val="bg2">
                    <a:lumMod val="25000"/>
                  </a:schemeClr>
                </a:solidFill>
                <a:latin typeface="Calibri" pitchFamily="34" charset="0"/>
                <a:cs typeface="Calibri" pitchFamily="34" charset="0"/>
              </a:rPr>
              <a:t>Assange</a:t>
            </a:r>
            <a:r>
              <a:rPr lang="en-US" sz="1800" dirty="0" smtClean="0">
                <a:solidFill>
                  <a:schemeClr val="bg2">
                    <a:lumMod val="25000"/>
                  </a:schemeClr>
                </a:solidFill>
                <a:latin typeface="Calibri" pitchFamily="34" charset="0"/>
                <a:cs typeface="Calibri" pitchFamily="34" charset="0"/>
              </a:rPr>
              <a:t>, Editor of </a:t>
            </a:r>
            <a:r>
              <a:rPr lang="en-US" sz="1800" dirty="0" err="1" smtClean="0">
                <a:solidFill>
                  <a:schemeClr val="bg2">
                    <a:lumMod val="25000"/>
                  </a:schemeClr>
                </a:solidFill>
                <a:latin typeface="Calibri" pitchFamily="34" charset="0"/>
                <a:cs typeface="Calibri" pitchFamily="34" charset="0"/>
              </a:rPr>
              <a:t>WikiLeaks</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514600"/>
            <a:ext cx="4040188" cy="3845720"/>
          </a:xfrm>
        </p:spPr>
        <p:txBody>
          <a:bodyPr>
            <a:normAutofit fontScale="92500" lnSpcReduction="10000"/>
          </a:bodyPr>
          <a:lstStyle/>
          <a:p>
            <a:pPr marL="0" indent="0">
              <a:buNone/>
            </a:pPr>
            <a:r>
              <a:rPr lang="en-US" dirty="0" smtClean="0">
                <a:latin typeface="Calibri" pitchFamily="34" charset="0"/>
                <a:cs typeface="Calibri" pitchFamily="34" charset="0"/>
              </a:rPr>
              <a:t>I vote with my feet by standing with those who are the most vulnerable. My presence is a witness that they are not alone.</a:t>
            </a:r>
          </a:p>
          <a:p>
            <a:pPr marL="0" indent="0">
              <a:buNone/>
            </a:pPr>
            <a:endParaRPr lang="en-US" sz="5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I participate in civic actions to be a witness against crimes against humanity. I speak out publicly on unpopular issues to bear witness for those who have been harmed, or unable to advocate for themselves.</a:t>
            </a:r>
          </a:p>
          <a:p>
            <a:pPr marL="0" indent="0">
              <a:buNone/>
            </a:pPr>
            <a:endParaRPr lang="en-US" sz="500"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I also am a witness for myself. I affirm what I know to be true.</a:t>
            </a:r>
          </a:p>
          <a:p>
            <a:pPr marL="0" indent="0">
              <a:buNone/>
            </a:pPr>
            <a:endParaRPr lang="en-US"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590800"/>
          </a:xfrm>
        </p:spPr>
        <p:txBody>
          <a:bodyPr>
            <a:normAutofit/>
          </a:bodyPr>
          <a:lstStyle/>
          <a:p>
            <a:pPr>
              <a:buFont typeface="Wingdings" pitchFamily="2" charset="2"/>
              <a:buChar char="v"/>
            </a:pPr>
            <a:r>
              <a:rPr lang="en-US" sz="2200" dirty="0" smtClean="0">
                <a:latin typeface="Calibri" pitchFamily="34" charset="0"/>
                <a:cs typeface="Calibri" pitchFamily="34" charset="0"/>
              </a:rPr>
              <a:t>Who is calling me to witness on their behalf?</a:t>
            </a:r>
          </a:p>
          <a:p>
            <a:pPr>
              <a:buFont typeface="Wingdings" pitchFamily="2" charset="2"/>
              <a:buChar char="v"/>
            </a:pPr>
            <a:r>
              <a:rPr lang="en-US" dirty="0" smtClean="0">
                <a:latin typeface="Calibri" pitchFamily="34" charset="0"/>
                <a:cs typeface="Calibri" pitchFamily="34" charset="0"/>
              </a:rPr>
              <a:t>How will I stand up and speak on behalf of others who are being hurt?</a:t>
            </a:r>
          </a:p>
          <a:p>
            <a:pPr>
              <a:buFont typeface="Wingdings" pitchFamily="2" charset="2"/>
              <a:buChar char="v"/>
            </a:pPr>
            <a:r>
              <a:rPr lang="en-US" dirty="0" smtClean="0">
                <a:latin typeface="Calibri" pitchFamily="34" charset="0"/>
                <a:cs typeface="Calibri" pitchFamily="34" charset="0"/>
              </a:rPr>
              <a:t> In what ways do I need to be my own witness?</a:t>
            </a:r>
            <a:endParaRPr lang="en-US" sz="22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343400"/>
            <a:ext cx="4191000" cy="461665"/>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p:txBody>
      </p:sp>
      <p:sp>
        <p:nvSpPr>
          <p:cNvPr id="11" name="TextBox 10"/>
          <p:cNvSpPr txBox="1"/>
          <p:nvPr/>
        </p:nvSpPr>
        <p:spPr>
          <a:xfrm>
            <a:off x="4724400" y="4800600"/>
            <a:ext cx="36576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am a supportive witness for those who are the most vulnerable. I stand with others by: _______________</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61 , March 31: </a:t>
            </a:r>
            <a:r>
              <a:rPr lang="en-US" sz="3200" b="1" u="sng" dirty="0" smtClean="0"/>
              <a:t>I AM PEACEFUL</a:t>
            </a:r>
            <a:endParaRPr lang="en-US" sz="3200" dirty="0"/>
          </a:p>
        </p:txBody>
      </p:sp>
      <p:sp>
        <p:nvSpPr>
          <p:cNvPr id="6" name="Text Placeholder 5"/>
          <p:cNvSpPr>
            <a:spLocks noGrp="1"/>
          </p:cNvSpPr>
          <p:nvPr>
            <p:ph type="body" idx="1"/>
          </p:nvPr>
        </p:nvSpPr>
        <p:spPr>
          <a:xfrm>
            <a:off x="457200" y="1219200"/>
            <a:ext cx="4038600" cy="1752600"/>
          </a:xfrm>
          <a:solidFill>
            <a:schemeClr val="bg1">
              <a:lumMod val="85000"/>
            </a:schemeClr>
          </a:solidFill>
        </p:spPr>
        <p:txBody>
          <a:bodyPr anchor="t">
            <a:noAutofit/>
          </a:bodyPr>
          <a:lstStyle/>
          <a:p>
            <a:r>
              <a:rPr lang="en-US" sz="1800" i="1" dirty="0" smtClean="0">
                <a:latin typeface="Calibri" pitchFamily="34" charset="0"/>
                <a:cs typeface="Calibri" pitchFamily="34" charset="0"/>
              </a:rPr>
              <a:t>“Spiritual Intelligence  (or SQ)  is the ability to behave with compassion and wisdom while maintaining inner and outer peace, regardless of the circumstances.”      </a:t>
            </a:r>
            <a:r>
              <a:rPr lang="en-US" sz="1800" dirty="0" smtClean="0">
                <a:latin typeface="Calibri" pitchFamily="34" charset="0"/>
                <a:cs typeface="Calibri" pitchFamily="34" charset="0"/>
              </a:rPr>
              <a:t>Cindy Wigglesworth, author of “SQ 21</a:t>
            </a:r>
            <a:r>
              <a:rPr lang="en-US" sz="1800" i="1" dirty="0" smtClean="0">
                <a:latin typeface="Calibri" pitchFamily="34" charset="0"/>
                <a:cs typeface="Calibri" pitchFamily="34" charset="0"/>
              </a:rPr>
              <a:t>” </a:t>
            </a:r>
            <a:r>
              <a:rPr lang="en-US" sz="1200" dirty="0" smtClean="0">
                <a:latin typeface="Calibri" pitchFamily="34" charset="0"/>
                <a:cs typeface="Calibri" pitchFamily="34" charset="0"/>
              </a:rPr>
              <a:t>(21 skills for Spiritual Intelligence)</a:t>
            </a: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3048000"/>
            <a:ext cx="4040188" cy="3312320"/>
          </a:xfrm>
        </p:spPr>
        <p:txBody>
          <a:bodyPr>
            <a:normAutofit fontScale="92500" lnSpcReduction="10000"/>
          </a:bodyPr>
          <a:lstStyle/>
          <a:p>
            <a:pPr marL="0" indent="0">
              <a:lnSpc>
                <a:spcPct val="80000"/>
              </a:lnSpc>
              <a:buNone/>
            </a:pPr>
            <a:r>
              <a:rPr lang="en-US" dirty="0" smtClean="0">
                <a:latin typeface="Calibri" pitchFamily="34" charset="0"/>
                <a:cs typeface="Calibri" pitchFamily="34" charset="0"/>
              </a:rPr>
              <a:t>It is easy to feel peaceful and content when things are going fine.  However, how well am I able to maintain a peaceful spirit when I am in the midst of troubling situations? </a:t>
            </a:r>
          </a:p>
          <a:p>
            <a:pPr marL="0" indent="0">
              <a:lnSpc>
                <a:spcPct val="80000"/>
              </a:lnSpc>
              <a:buNone/>
            </a:pPr>
            <a:endParaRPr lang="en-US" sz="800" dirty="0" smtClean="0">
              <a:latin typeface="Calibri" pitchFamily="34" charset="0"/>
              <a:cs typeface="Calibri" pitchFamily="34" charset="0"/>
            </a:endParaRPr>
          </a:p>
          <a:p>
            <a:pPr marL="0" indent="0">
              <a:lnSpc>
                <a:spcPct val="80000"/>
              </a:lnSpc>
              <a:buNone/>
            </a:pPr>
            <a:r>
              <a:rPr lang="en-US" dirty="0" smtClean="0">
                <a:latin typeface="Calibri" pitchFamily="34" charset="0"/>
                <a:cs typeface="Calibri" pitchFamily="34" charset="0"/>
              </a:rPr>
              <a:t>I am inspired by St. Paul’s experience of being in jail when he wrote he had learned to be “</a:t>
            </a:r>
            <a:r>
              <a:rPr lang="en-US" i="1" dirty="0" smtClean="0">
                <a:latin typeface="Calibri" pitchFamily="34" charset="0"/>
                <a:cs typeface="Calibri" pitchFamily="34" charset="0"/>
              </a:rPr>
              <a:t>content in all things, no matter what.</a:t>
            </a:r>
            <a:r>
              <a:rPr lang="en-US" dirty="0" smtClean="0">
                <a:latin typeface="Calibri" pitchFamily="34" charset="0"/>
                <a:cs typeface="Calibri" pitchFamily="34" charset="0"/>
              </a:rPr>
              <a:t>” (Philippians 4:11). </a:t>
            </a:r>
          </a:p>
          <a:p>
            <a:pPr marL="0" indent="0">
              <a:lnSpc>
                <a:spcPct val="80000"/>
              </a:lnSpc>
              <a:buNone/>
            </a:pPr>
            <a:endParaRPr lang="en-US" sz="800" dirty="0" smtClean="0">
              <a:latin typeface="Calibri" pitchFamily="34" charset="0"/>
              <a:cs typeface="Calibri" pitchFamily="34" charset="0"/>
            </a:endParaRPr>
          </a:p>
          <a:p>
            <a:pPr marL="0" indent="0">
              <a:lnSpc>
                <a:spcPct val="80000"/>
              </a:lnSpc>
              <a:buNone/>
            </a:pPr>
            <a:r>
              <a:rPr lang="en-US" dirty="0" smtClean="0">
                <a:latin typeface="Calibri" pitchFamily="34" charset="0"/>
                <a:cs typeface="Calibri" pitchFamily="34" charset="0"/>
              </a:rPr>
              <a:t>I strengthen my Spiritual Intelligence whenever I expand my capacity for inner and outer peace—regardless of what is happening.</a:t>
            </a:r>
          </a:p>
          <a:p>
            <a:pPr>
              <a:buNone/>
            </a:pPr>
            <a:endParaRPr lang="en-US" dirty="0"/>
          </a:p>
        </p:txBody>
      </p:sp>
      <p:sp>
        <p:nvSpPr>
          <p:cNvPr id="9" name="Content Placeholder 8"/>
          <p:cNvSpPr>
            <a:spLocks noGrp="1"/>
          </p:cNvSpPr>
          <p:nvPr>
            <p:ph sz="quarter" idx="4"/>
          </p:nvPr>
        </p:nvSpPr>
        <p:spPr>
          <a:xfrm>
            <a:off x="4648200" y="1752600"/>
            <a:ext cx="4041775" cy="2743200"/>
          </a:xfrm>
        </p:spPr>
        <p:txBody>
          <a:bodyPr>
            <a:normAutofit/>
          </a:bodyPr>
          <a:lstStyle/>
          <a:p>
            <a:pPr>
              <a:lnSpc>
                <a:spcPct val="80000"/>
              </a:lnSpc>
              <a:buFont typeface="Wingdings" pitchFamily="2" charset="2"/>
              <a:buChar char="v"/>
            </a:pPr>
            <a:r>
              <a:rPr lang="en-US" dirty="0" smtClean="0">
                <a:latin typeface="Calibri" pitchFamily="34" charset="0"/>
                <a:cs typeface="Calibri" pitchFamily="34" charset="0"/>
              </a:rPr>
              <a:t>What is the source of my inner  and outer peace?</a:t>
            </a:r>
          </a:p>
          <a:p>
            <a:pPr>
              <a:lnSpc>
                <a:spcPct val="80000"/>
              </a:lnSpc>
              <a:buFont typeface="Wingdings" pitchFamily="2" charset="2"/>
              <a:buChar char="v"/>
            </a:pPr>
            <a:r>
              <a:rPr lang="en-US" dirty="0" smtClean="0">
                <a:latin typeface="Calibri" pitchFamily="34" charset="0"/>
                <a:cs typeface="Calibri" pitchFamily="34" charset="0"/>
              </a:rPr>
              <a:t>How do I nurture being able to feel peaceful regardless of the circumstances? </a:t>
            </a:r>
          </a:p>
          <a:p>
            <a:pPr>
              <a:lnSpc>
                <a:spcPct val="80000"/>
              </a:lnSpc>
              <a:buFont typeface="Wingdings" pitchFamily="2" charset="2"/>
              <a:buChar char="v"/>
            </a:pPr>
            <a:r>
              <a:rPr lang="en-US" dirty="0" smtClean="0">
                <a:latin typeface="Calibri" pitchFamily="34" charset="0"/>
                <a:cs typeface="Calibri" pitchFamily="34" charset="0"/>
              </a:rPr>
              <a:t>What supports me to behave with compassion and wisdom in the midst of challenging times?</a:t>
            </a:r>
          </a:p>
          <a:p>
            <a:pPr>
              <a:lnSpc>
                <a:spcPct val="80000"/>
              </a:lnSpc>
              <a:buFont typeface="Wingdings" pitchFamily="2" charset="2"/>
              <a:buChar char="v"/>
            </a:pPr>
            <a:endParaRPr lang="en-US" sz="24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419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800600"/>
            <a:ext cx="34290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will expand my capacity to experience inner and outer peace, especially when: _______________________ </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62 , April 1: </a:t>
            </a:r>
            <a:r>
              <a:rPr lang="en-US" sz="3200" b="1" u="sng" dirty="0" smtClean="0"/>
              <a:t>I AM COMMITTED</a:t>
            </a:r>
            <a:endParaRPr lang="en-US" sz="3200" dirty="0"/>
          </a:p>
        </p:txBody>
      </p:sp>
      <p:sp>
        <p:nvSpPr>
          <p:cNvPr id="6" name="Text Placeholder 5"/>
          <p:cNvSpPr>
            <a:spLocks noGrp="1"/>
          </p:cNvSpPr>
          <p:nvPr>
            <p:ph type="body" idx="1"/>
          </p:nvPr>
        </p:nvSpPr>
        <p:spPr>
          <a:xfrm>
            <a:off x="457200" y="1295400"/>
            <a:ext cx="4040188" cy="1371600"/>
          </a:xfrm>
          <a:solidFill>
            <a:schemeClr val="bg1">
              <a:lumMod val="85000"/>
            </a:schemeClr>
          </a:solidFill>
        </p:spPr>
        <p:txBody>
          <a:bodyPr anchor="t">
            <a:noAutofit/>
          </a:bodyPr>
          <a:lstStyle/>
          <a:p>
            <a:pPr algn="ctr"/>
            <a:r>
              <a:rPr lang="en-US" sz="1800" i="1" dirty="0" smtClean="0">
                <a:latin typeface="Calibri" pitchFamily="34" charset="0"/>
                <a:cs typeface="Calibri" pitchFamily="34" charset="0"/>
              </a:rPr>
              <a:t>“Never doubt that a small group of thoughtful committed citizens can change the world.  Indeed, it’s the only thing that ever has.”                        </a:t>
            </a:r>
            <a:r>
              <a:rPr lang="en-US" sz="1800" dirty="0" smtClean="0">
                <a:latin typeface="Calibri" pitchFamily="34" charset="0"/>
                <a:cs typeface="Calibri" pitchFamily="34" charset="0"/>
              </a:rPr>
              <a:t>Margaret Mead, Cultural Anthropologist </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743200"/>
            <a:ext cx="4040188" cy="3617120"/>
          </a:xfrm>
        </p:spPr>
        <p:txBody>
          <a:bodyPr>
            <a:normAutofit/>
          </a:bodyPr>
          <a:lstStyle/>
          <a:p>
            <a:pPr marL="60325" indent="-60325">
              <a:buNone/>
            </a:pPr>
            <a:r>
              <a:rPr lang="en-US" dirty="0" smtClean="0">
                <a:latin typeface="Calibri" pitchFamily="34" charset="0"/>
                <a:cs typeface="Calibri" pitchFamily="34" charset="0"/>
              </a:rPr>
              <a:t>I am imperfect and I do not always keep my commitments. However, there are consequences when I do not follow through on my word—to myself and others. I betray trust.</a:t>
            </a:r>
          </a:p>
          <a:p>
            <a:pPr marL="60325" indent="-60325">
              <a:buNone/>
            </a:pPr>
            <a:endParaRPr lang="en-US" sz="500" dirty="0" smtClean="0">
              <a:latin typeface="Calibri" pitchFamily="34" charset="0"/>
              <a:cs typeface="Calibri" pitchFamily="34" charset="0"/>
            </a:endParaRPr>
          </a:p>
          <a:p>
            <a:pPr marL="60325" indent="-60325">
              <a:buNone/>
            </a:pPr>
            <a:r>
              <a:rPr lang="en-US" dirty="0" smtClean="0">
                <a:latin typeface="Calibri" pitchFamily="34" charset="0"/>
                <a:cs typeface="Calibri" pitchFamily="34" charset="0"/>
              </a:rPr>
              <a:t> I resolve to learn from my mistakes. I re-commit to working more effectively with others to create positive change.</a:t>
            </a:r>
          </a:p>
          <a:p>
            <a:pPr>
              <a:buNone/>
            </a:pPr>
            <a:endParaRPr lang="en-US" dirty="0"/>
          </a:p>
        </p:txBody>
      </p:sp>
      <p:sp>
        <p:nvSpPr>
          <p:cNvPr id="9" name="Content Placeholder 8"/>
          <p:cNvSpPr>
            <a:spLocks noGrp="1"/>
          </p:cNvSpPr>
          <p:nvPr>
            <p:ph sz="quarter" idx="4"/>
          </p:nvPr>
        </p:nvSpPr>
        <p:spPr>
          <a:xfrm>
            <a:off x="4648200" y="1752600"/>
            <a:ext cx="4041775" cy="2590800"/>
          </a:xfrm>
        </p:spPr>
        <p:txBody>
          <a:bodyPr>
            <a:normAutofit fontScale="92500" lnSpcReduction="20000"/>
          </a:bodyPr>
          <a:lstStyle/>
          <a:p>
            <a:pPr>
              <a:buFont typeface="Wingdings" pitchFamily="2" charset="2"/>
              <a:buChar char="v"/>
            </a:pPr>
            <a:r>
              <a:rPr lang="en-US" sz="2300" dirty="0" smtClean="0">
                <a:latin typeface="Calibri" pitchFamily="34" charset="0"/>
                <a:cs typeface="Calibri" pitchFamily="34" charset="0"/>
              </a:rPr>
              <a:t>How will I make amends to repair any broken commitments?</a:t>
            </a:r>
          </a:p>
          <a:p>
            <a:pPr>
              <a:buFont typeface="Wingdings" pitchFamily="2" charset="2"/>
              <a:buChar char="v"/>
            </a:pPr>
            <a:r>
              <a:rPr lang="en-US" sz="2300" dirty="0" smtClean="0">
                <a:latin typeface="Calibri" pitchFamily="34" charset="0"/>
                <a:cs typeface="Calibri" pitchFamily="34" charset="0"/>
              </a:rPr>
              <a:t>What will I do differently to be the person others know they can trust to follow through?</a:t>
            </a:r>
          </a:p>
          <a:p>
            <a:pPr>
              <a:buFont typeface="Wingdings" pitchFamily="2" charset="2"/>
              <a:buChar char="v"/>
            </a:pPr>
            <a:r>
              <a:rPr lang="en-US" sz="2300" dirty="0" smtClean="0">
                <a:latin typeface="Calibri" pitchFamily="34" charset="0"/>
                <a:cs typeface="Calibri" pitchFamily="34" charset="0"/>
              </a:rPr>
              <a:t>How will I engage with others, rather than act alone, to support positive changes in the world?</a:t>
            </a:r>
          </a:p>
          <a:p>
            <a:pPr>
              <a:buFont typeface="Wingdings" pitchFamily="2" charset="2"/>
              <a:buChar char="v"/>
            </a:pPr>
            <a:endParaRPr lang="en-US" dirty="0"/>
          </a:p>
        </p:txBody>
      </p:sp>
      <p:sp>
        <p:nvSpPr>
          <p:cNvPr id="10" name="TextBox 9"/>
          <p:cNvSpPr txBox="1"/>
          <p:nvPr/>
        </p:nvSpPr>
        <p:spPr>
          <a:xfrm>
            <a:off x="4648200" y="42672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572000"/>
            <a:ext cx="35814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commit to acting on behalf of compassion and nonviolence. One step I will take is: _________________</a:t>
            </a:r>
            <a:endParaRPr lang="en-US" sz="2200" b="1" dirty="0">
              <a:solidFill>
                <a:schemeClr val="tx2">
                  <a:lumMod val="7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63 , April 2: </a:t>
            </a:r>
            <a:r>
              <a:rPr lang="en-US" sz="3200" b="1" u="sng" dirty="0" smtClean="0"/>
              <a:t>I RELEASE</a:t>
            </a:r>
            <a:endParaRPr lang="en-US" sz="3200" dirty="0"/>
          </a:p>
        </p:txBody>
      </p:sp>
      <p:sp>
        <p:nvSpPr>
          <p:cNvPr id="6" name="Text Placeholder 5"/>
          <p:cNvSpPr>
            <a:spLocks noGrp="1"/>
          </p:cNvSpPr>
          <p:nvPr>
            <p:ph type="body" idx="1"/>
          </p:nvPr>
        </p:nvSpPr>
        <p:spPr>
          <a:xfrm>
            <a:off x="457200" y="1295400"/>
            <a:ext cx="4040188" cy="1143000"/>
          </a:xfrm>
          <a:solidFill>
            <a:schemeClr val="bg1">
              <a:lumMod val="85000"/>
            </a:schemeClr>
          </a:solidFill>
        </p:spPr>
        <p:txBody>
          <a:bodyPr anchor="t">
            <a:noAutofit/>
          </a:bodyPr>
          <a:lstStyle/>
          <a:p>
            <a:r>
              <a:rPr lang="en-US" sz="1800" i="1" dirty="0" smtClean="0">
                <a:latin typeface="Calibri" pitchFamily="34" charset="0"/>
                <a:cs typeface="Calibri" pitchFamily="34" charset="0"/>
              </a:rPr>
              <a:t>“If you love somebody, let them go, for if they return, they were always yours. And if they don't, they never were.”  </a:t>
            </a:r>
          </a:p>
          <a:p>
            <a:pPr algn="ct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Kahlil</a:t>
            </a:r>
            <a:r>
              <a:rPr lang="en-US" sz="1800" dirty="0" smtClean="0">
                <a:latin typeface="Calibri" pitchFamily="34" charset="0"/>
                <a:cs typeface="Calibri" pitchFamily="34" charset="0"/>
              </a:rPr>
              <a:t> Gibran, Author of </a:t>
            </a:r>
            <a:r>
              <a:rPr lang="en-US" sz="1800" i="1" dirty="0" smtClean="0">
                <a:latin typeface="Calibri" pitchFamily="34" charset="0"/>
                <a:cs typeface="Calibri" pitchFamily="34" charset="0"/>
              </a:rPr>
              <a:t>The Prophet </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590800"/>
            <a:ext cx="4040188" cy="3769520"/>
          </a:xfrm>
        </p:spPr>
        <p:txBody>
          <a:bodyPr>
            <a:normAutofit/>
          </a:bodyPr>
          <a:lstStyle/>
          <a:p>
            <a:pPr marL="0" indent="0">
              <a:lnSpc>
                <a:spcPct val="90000"/>
              </a:lnSpc>
              <a:buNone/>
            </a:pPr>
            <a:r>
              <a:rPr lang="en-US" dirty="0" smtClean="0">
                <a:latin typeface="Calibri" pitchFamily="34" charset="0"/>
                <a:cs typeface="Calibri" pitchFamily="34" charset="0"/>
              </a:rPr>
              <a:t>Jesus’ disciples were frustrated that people were not open to hearing his message. He replied: “</a:t>
            </a:r>
            <a:r>
              <a:rPr lang="en-US" i="1" dirty="0" smtClean="0">
                <a:latin typeface="Calibri" pitchFamily="34" charset="0"/>
                <a:cs typeface="Calibri" pitchFamily="34" charset="0"/>
              </a:rPr>
              <a:t>Shake the dust off your sandals and move on.”</a:t>
            </a:r>
          </a:p>
          <a:p>
            <a:pPr marL="0" indent="0">
              <a:lnSpc>
                <a:spcPct val="90000"/>
              </a:lnSpc>
              <a:buNone/>
            </a:pPr>
            <a:endParaRPr lang="en-US" sz="800" dirty="0" smtClean="0">
              <a:latin typeface="Calibri" pitchFamily="34" charset="0"/>
              <a:cs typeface="Calibri" pitchFamily="34" charset="0"/>
            </a:endParaRPr>
          </a:p>
          <a:p>
            <a:pPr marL="0" indent="0">
              <a:lnSpc>
                <a:spcPct val="90000"/>
              </a:lnSpc>
              <a:buNone/>
            </a:pPr>
            <a:r>
              <a:rPr lang="en-US" dirty="0" smtClean="0">
                <a:latin typeface="Calibri" pitchFamily="34" charset="0"/>
                <a:cs typeface="Calibri" pitchFamily="34" charset="0"/>
              </a:rPr>
              <a:t>Instead of lingering longer, trying to convince someone of my point of view, I let go.  I release any attachment to proving that I am right and they are wrong.  I bless them and release my agendas.</a:t>
            </a:r>
          </a:p>
          <a:p>
            <a:pPr>
              <a:buNone/>
            </a:pPr>
            <a:endParaRPr lang="en-US" dirty="0" smtClean="0">
              <a:latin typeface="Calibri" pitchFamily="34" charset="0"/>
              <a:cs typeface="Calibri" pitchFamily="34" charset="0"/>
            </a:endParaRPr>
          </a:p>
          <a:p>
            <a:pPr>
              <a:buNone/>
            </a:pPr>
            <a:endParaRPr lang="en-US" dirty="0"/>
          </a:p>
        </p:txBody>
      </p:sp>
      <p:sp>
        <p:nvSpPr>
          <p:cNvPr id="9" name="Content Placeholder 8"/>
          <p:cNvSpPr>
            <a:spLocks noGrp="1"/>
          </p:cNvSpPr>
          <p:nvPr>
            <p:ph sz="quarter" idx="4"/>
          </p:nvPr>
        </p:nvSpPr>
        <p:spPr>
          <a:xfrm>
            <a:off x="4648200" y="1752600"/>
            <a:ext cx="4041775" cy="3200400"/>
          </a:xfrm>
        </p:spPr>
        <p:txBody>
          <a:bodyPr anchor="t">
            <a:normAutofit/>
          </a:bodyPr>
          <a:lstStyle/>
          <a:p>
            <a:pPr>
              <a:lnSpc>
                <a:spcPct val="90000"/>
              </a:lnSpc>
              <a:buFont typeface="Wingdings" pitchFamily="2" charset="2"/>
              <a:buChar char="v"/>
            </a:pPr>
            <a:r>
              <a:rPr lang="en-US" sz="2100" dirty="0" smtClean="0">
                <a:latin typeface="Calibri" pitchFamily="34" charset="0"/>
                <a:cs typeface="Calibri" pitchFamily="34" charset="0"/>
              </a:rPr>
              <a:t>What helps me to recognize when I am stuck and I need to let go?</a:t>
            </a:r>
          </a:p>
          <a:p>
            <a:pPr>
              <a:lnSpc>
                <a:spcPct val="90000"/>
              </a:lnSpc>
              <a:buFont typeface="Wingdings" pitchFamily="2" charset="2"/>
              <a:buChar char="v"/>
            </a:pPr>
            <a:r>
              <a:rPr lang="en-US" sz="2100" dirty="0" smtClean="0">
                <a:latin typeface="Calibri" pitchFamily="34" charset="0"/>
                <a:cs typeface="Calibri" pitchFamily="34" charset="0"/>
              </a:rPr>
              <a:t>When have I crossed the line from sharing information to trying to convince someone the validity of my position?</a:t>
            </a:r>
          </a:p>
          <a:p>
            <a:pPr>
              <a:lnSpc>
                <a:spcPct val="90000"/>
              </a:lnSpc>
              <a:buFont typeface="Wingdings" pitchFamily="2" charset="2"/>
              <a:buChar char="v"/>
            </a:pPr>
            <a:r>
              <a:rPr lang="en-US" sz="2100" dirty="0" smtClean="0">
                <a:latin typeface="Calibri" pitchFamily="34" charset="0"/>
                <a:cs typeface="Calibri" pitchFamily="34" charset="0"/>
              </a:rPr>
              <a:t>What helps me to release and move on?</a:t>
            </a:r>
          </a:p>
          <a:p>
            <a:pPr>
              <a:lnSpc>
                <a:spcPct val="90000"/>
              </a:lnSpc>
              <a:buFont typeface="Wingdings" pitchFamily="2" charset="2"/>
              <a:buChar char="v"/>
            </a:pPr>
            <a:endParaRPr lang="en-US" dirty="0" smtClean="0">
              <a:latin typeface="Calibri" pitchFamily="34" charset="0"/>
              <a:cs typeface="Calibri" pitchFamily="34" charset="0"/>
            </a:endParaRPr>
          </a:p>
          <a:p>
            <a:pPr>
              <a:lnSpc>
                <a:spcPct val="90000"/>
              </a:lnSpc>
              <a:buNone/>
            </a:pPr>
            <a:endParaRPr lang="en-US" dirty="0" smtClean="0">
              <a:latin typeface="Calibri" pitchFamily="34" charset="0"/>
              <a:cs typeface="Calibri" pitchFamily="34" charset="0"/>
            </a:endParaRP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648200" y="4419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800600"/>
            <a:ext cx="3581400" cy="1446550"/>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release any attachments to proving I am right, especially when I am talking with: ________________________</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64 , April: </a:t>
            </a:r>
            <a:r>
              <a:rPr lang="en-US" sz="3200" b="1" u="sng" dirty="0" smtClean="0"/>
              <a:t>I CELEBRATE</a:t>
            </a:r>
            <a:endParaRPr lang="en-US" sz="3200" dirty="0"/>
          </a:p>
        </p:txBody>
      </p:sp>
      <p:sp>
        <p:nvSpPr>
          <p:cNvPr id="6" name="Text Placeholder 5"/>
          <p:cNvSpPr>
            <a:spLocks noGrp="1"/>
          </p:cNvSpPr>
          <p:nvPr>
            <p:ph type="body" idx="1"/>
          </p:nvPr>
        </p:nvSpPr>
        <p:spPr>
          <a:xfrm>
            <a:off x="457200" y="1295400"/>
            <a:ext cx="4040188" cy="1066800"/>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“Encourage me to maintain my sense of humor; guide me to find joys. Celebrate my successes, even small ones.”                         </a:t>
            </a:r>
            <a:r>
              <a:rPr lang="en-US" sz="1800" dirty="0" err="1" smtClean="0">
                <a:solidFill>
                  <a:schemeClr val="bg2">
                    <a:lumMod val="25000"/>
                  </a:schemeClr>
                </a:solidFill>
                <a:latin typeface="Calibri" pitchFamily="34" charset="0"/>
                <a:cs typeface="Calibri" pitchFamily="34" charset="0"/>
              </a:rPr>
              <a:t>Brene</a:t>
            </a:r>
            <a:r>
              <a:rPr lang="en-US" sz="1800" dirty="0" smtClean="0">
                <a:solidFill>
                  <a:schemeClr val="bg2">
                    <a:lumMod val="25000"/>
                  </a:schemeClr>
                </a:solidFill>
                <a:latin typeface="Calibri" pitchFamily="34" charset="0"/>
                <a:cs typeface="Calibri" pitchFamily="34" charset="0"/>
              </a:rPr>
              <a:t> Brown, Sociologist &amp; Author</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362200"/>
            <a:ext cx="4040188" cy="3998120"/>
          </a:xfrm>
        </p:spPr>
        <p:txBody>
          <a:bodyPr>
            <a:noAutofit/>
          </a:bodyPr>
          <a:lstStyle/>
          <a:p>
            <a:pPr marL="0" indent="0">
              <a:buNone/>
            </a:pPr>
            <a:r>
              <a:rPr lang="en-US" sz="1800" dirty="0" smtClean="0">
                <a:latin typeface="Calibri" pitchFamily="34" charset="0"/>
                <a:cs typeface="Calibri" pitchFamily="34" charset="0"/>
              </a:rPr>
              <a:t>Life is a mystery to be lived, not a problem to be solved.  Pausing to celebrate refreshes me to enjoy what is. </a:t>
            </a:r>
          </a:p>
          <a:p>
            <a:pPr marL="0" indent="0">
              <a:buNone/>
            </a:pPr>
            <a:endParaRPr lang="en-US" sz="500" dirty="0" smtClean="0">
              <a:latin typeface="Calibri" pitchFamily="34" charset="0"/>
              <a:cs typeface="Calibri" pitchFamily="34" charset="0"/>
            </a:endParaRPr>
          </a:p>
          <a:p>
            <a:pPr marL="0" indent="0">
              <a:buNone/>
            </a:pPr>
            <a:r>
              <a:rPr lang="en-US" sz="1800" dirty="0" smtClean="0">
                <a:latin typeface="Calibri" pitchFamily="34" charset="0"/>
                <a:cs typeface="Calibri" pitchFamily="34" charset="0"/>
              </a:rPr>
              <a:t>Jack Gilbert’s poem, “</a:t>
            </a:r>
            <a:r>
              <a:rPr lang="en-US" sz="1800" i="1" dirty="0" smtClean="0">
                <a:latin typeface="Calibri" pitchFamily="34" charset="0"/>
                <a:cs typeface="Calibri" pitchFamily="34" charset="0"/>
              </a:rPr>
              <a:t>A Brief for the Defense</a:t>
            </a:r>
            <a:r>
              <a:rPr lang="en-US" sz="1800" dirty="0" smtClean="0">
                <a:latin typeface="Calibri" pitchFamily="34" charset="0"/>
                <a:cs typeface="Calibri" pitchFamily="34" charset="0"/>
              </a:rPr>
              <a:t>” reminds me to focus on what I WANT,  not what I am against.</a:t>
            </a:r>
          </a:p>
          <a:p>
            <a:pPr marL="0" indent="0">
              <a:buNone/>
            </a:pPr>
            <a:r>
              <a:rPr lang="en-US" sz="2000" i="1" dirty="0" smtClean="0">
                <a:latin typeface="Calibri" pitchFamily="34" charset="0"/>
                <a:cs typeface="Calibri" pitchFamily="34" charset="0"/>
              </a:rPr>
              <a:t>“We must risk delight. We can do without pleasure, but not delight. .  . We must have the stubbornness to accept our gladness in the ruthless furnace of this world.”</a:t>
            </a:r>
          </a:p>
          <a:p>
            <a:pPr marL="0" indent="0">
              <a:buNone/>
            </a:pPr>
            <a:r>
              <a:rPr lang="en-US" sz="2000" dirty="0" smtClean="0">
                <a:latin typeface="Calibri" pitchFamily="34" charset="0"/>
                <a:cs typeface="Calibri" pitchFamily="34" charset="0"/>
              </a:rPr>
              <a:t>May we learn to cultivate joy, even in the midst of challenges.</a:t>
            </a:r>
          </a:p>
          <a:p>
            <a:pPr marL="0" indent="0">
              <a:buNone/>
            </a:pPr>
            <a:endParaRPr lang="en-US" sz="2000" dirty="0" smtClean="0">
              <a:latin typeface="Calibri" pitchFamily="34" charset="0"/>
              <a:cs typeface="Calibri" pitchFamily="34" charset="0"/>
            </a:endParaRPr>
          </a:p>
          <a:p>
            <a:pPr marL="0" indent="0">
              <a:buNone/>
            </a:pPr>
            <a:endParaRPr lang="en-US" sz="1800" dirty="0" smtClean="0">
              <a:latin typeface="Calibri" pitchFamily="34" charset="0"/>
              <a:cs typeface="Calibri" pitchFamily="34" charset="0"/>
            </a:endParaRPr>
          </a:p>
          <a:p>
            <a:pPr marL="0" indent="0">
              <a:buNone/>
            </a:pPr>
            <a:endParaRPr lang="en-US" sz="1100" dirty="0">
              <a:latin typeface="Calibri" pitchFamily="34" charset="0"/>
              <a:cs typeface="Calibri" pitchFamily="34" charset="0"/>
            </a:endParaRPr>
          </a:p>
        </p:txBody>
      </p:sp>
      <p:sp>
        <p:nvSpPr>
          <p:cNvPr id="9" name="Content Placeholder 8"/>
          <p:cNvSpPr>
            <a:spLocks noGrp="1"/>
          </p:cNvSpPr>
          <p:nvPr>
            <p:ph sz="quarter" idx="4"/>
          </p:nvPr>
        </p:nvSpPr>
        <p:spPr>
          <a:xfrm>
            <a:off x="4648200" y="1676400"/>
            <a:ext cx="4041775" cy="2895600"/>
          </a:xfrm>
        </p:spPr>
        <p:txBody>
          <a:bodyPr>
            <a:normAutofit fontScale="55000" lnSpcReduction="20000"/>
          </a:bodyPr>
          <a:lstStyle/>
          <a:p>
            <a:pPr>
              <a:buFont typeface="Wingdings" pitchFamily="2" charset="2"/>
              <a:buChar char="v"/>
            </a:pPr>
            <a:r>
              <a:rPr lang="en-US" sz="3600" dirty="0" smtClean="0">
                <a:latin typeface="Calibri" pitchFamily="34" charset="0"/>
                <a:cs typeface="Calibri" pitchFamily="34" charset="0"/>
              </a:rPr>
              <a:t>How does pausing to celebrate nourish working towards the larger vision?</a:t>
            </a:r>
          </a:p>
          <a:p>
            <a:pPr>
              <a:buFont typeface="Wingdings" pitchFamily="2" charset="2"/>
              <a:buChar char="v"/>
            </a:pPr>
            <a:r>
              <a:rPr lang="en-US" sz="3600" dirty="0" smtClean="0">
                <a:latin typeface="Calibri" pitchFamily="34" charset="0"/>
                <a:cs typeface="Calibri" pitchFamily="34" charset="0"/>
              </a:rPr>
              <a:t>How well do I integrate the paradox of  celebrating what is completed, and also feel motivated to complete what is not yet finished? </a:t>
            </a:r>
          </a:p>
          <a:p>
            <a:pPr>
              <a:buFont typeface="Wingdings" pitchFamily="2" charset="2"/>
              <a:buChar char="v"/>
            </a:pPr>
            <a:r>
              <a:rPr lang="en-US" sz="3600" dirty="0" smtClean="0">
                <a:latin typeface="Calibri" pitchFamily="34" charset="0"/>
                <a:cs typeface="Calibri" pitchFamily="34" charset="0"/>
              </a:rPr>
              <a:t>How do I express a “stubborn gladness in the ruthless furnace of </a:t>
            </a:r>
            <a:r>
              <a:rPr lang="en-US" sz="3600" smtClean="0">
                <a:latin typeface="Calibri" pitchFamily="34" charset="0"/>
                <a:cs typeface="Calibri" pitchFamily="34" charset="0"/>
              </a:rPr>
              <a:t>the world”?</a:t>
            </a:r>
            <a:endParaRPr lang="en-US" sz="3600"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724400" y="44196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724400" y="4800600"/>
            <a:ext cx="3733800" cy="1446550"/>
          </a:xfrm>
          <a:prstGeom prst="rect">
            <a:avLst/>
          </a:prstGeom>
          <a:noFill/>
        </p:spPr>
        <p:txBody>
          <a:bodyPr wrap="square" rtlCol="0">
            <a:spAutoFit/>
          </a:bodyPr>
          <a:lstStyle/>
          <a:p>
            <a:r>
              <a:rPr lang="en-US" sz="2200" b="1" i="1" dirty="0" smtClean="0">
                <a:solidFill>
                  <a:schemeClr val="tx2">
                    <a:lumMod val="75000"/>
                  </a:schemeClr>
                </a:solidFill>
                <a:latin typeface="Calibri" pitchFamily="34" charset="0"/>
                <a:cs typeface="Calibri" pitchFamily="34" charset="0"/>
              </a:rPr>
              <a:t>I celebrate even the tiny steps I have taken during the last 64 days to promote peace, particularly: ______________ </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fontScale="90000"/>
          </a:bodyPr>
          <a:lstStyle/>
          <a:p>
            <a:pPr algn="ctr"/>
            <a:r>
              <a:rPr lang="en-US" sz="3200" b="1" dirty="0" smtClean="0"/>
              <a:t>Closing Focus for April 4: </a:t>
            </a:r>
            <a:r>
              <a:rPr lang="en-US" sz="3200" b="1" u="sng" dirty="0" smtClean="0"/>
              <a:t>I PRAY FOR WORLD PEACE</a:t>
            </a:r>
            <a:endParaRPr lang="en-US" sz="3200" dirty="0"/>
          </a:p>
        </p:txBody>
      </p:sp>
      <p:sp>
        <p:nvSpPr>
          <p:cNvPr id="6" name="Text Placeholder 5"/>
          <p:cNvSpPr>
            <a:spLocks noGrp="1"/>
          </p:cNvSpPr>
          <p:nvPr>
            <p:ph type="body" idx="1"/>
          </p:nvPr>
        </p:nvSpPr>
        <p:spPr>
          <a:xfrm>
            <a:off x="457200" y="1295400"/>
            <a:ext cx="4040188" cy="1219200"/>
          </a:xfrm>
          <a:solidFill>
            <a:schemeClr val="bg1">
              <a:lumMod val="85000"/>
            </a:schemeClr>
          </a:solidFill>
        </p:spPr>
        <p:txBody>
          <a:bodyPr anchor="t">
            <a:noAutofit/>
          </a:bodyPr>
          <a:lstStyle/>
          <a:p>
            <a:r>
              <a:rPr lang="en-US" sz="2000" i="1" dirty="0" smtClean="0">
                <a:solidFill>
                  <a:schemeClr val="tx2">
                    <a:lumMod val="75000"/>
                  </a:schemeClr>
                </a:solidFill>
                <a:latin typeface="Calibri" pitchFamily="34" charset="0"/>
                <a:cs typeface="Calibri" pitchFamily="34" charset="0"/>
              </a:rPr>
              <a:t>“When our actions are inspired by our spiritual nature, then every step we take leads us in the right direction.”   </a:t>
            </a:r>
            <a:r>
              <a:rPr lang="en-US" sz="2000" dirty="0" smtClean="0">
                <a:solidFill>
                  <a:schemeClr val="tx2">
                    <a:lumMod val="75000"/>
                  </a:schemeClr>
                </a:solidFill>
                <a:latin typeface="Calibri" pitchFamily="34" charset="0"/>
                <a:cs typeface="Calibri" pitchFamily="34" charset="0"/>
              </a:rPr>
              <a:t>Rev. Jane Simmons, Ph.D.</a:t>
            </a:r>
          </a:p>
          <a:p>
            <a:pPr algn="ctr"/>
            <a:endParaRPr lang="en-US" sz="1800" i="1" dirty="0" smtClean="0">
              <a:solidFill>
                <a:schemeClr val="bg2">
                  <a:lumMod val="50000"/>
                </a:schemeClr>
              </a:solidFill>
              <a:latin typeface="Calibri" pitchFamily="34" charset="0"/>
              <a:cs typeface="Calibri" pitchFamily="34" charset="0"/>
            </a:endParaRP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667000"/>
            <a:ext cx="4114800" cy="3693320"/>
          </a:xfrm>
        </p:spPr>
        <p:txBody>
          <a:bodyPr>
            <a:noAutofit/>
          </a:bodyPr>
          <a:lstStyle/>
          <a:p>
            <a:pPr marL="0" indent="0">
              <a:buNone/>
            </a:pPr>
            <a:r>
              <a:rPr lang="en-US" sz="1800" dirty="0" smtClean="0">
                <a:latin typeface="Calibri" pitchFamily="34" charset="0"/>
                <a:cs typeface="Calibri" pitchFamily="34" charset="0"/>
              </a:rPr>
              <a:t>Jane Simmons and her husband Gary, who are co-ministers and authors, invite us to expand our “reconciliation consciousness” day-to-day. Their “Q-Process” teaches how to “</a:t>
            </a:r>
            <a:r>
              <a:rPr lang="en-US" sz="1800" i="1" dirty="0" smtClean="0">
                <a:latin typeface="Calibri" pitchFamily="34" charset="0"/>
                <a:cs typeface="Calibri" pitchFamily="34" charset="0"/>
              </a:rPr>
              <a:t>live with nothing and no one against us.”</a:t>
            </a:r>
            <a:endParaRPr lang="en-US" sz="1800" i="1" dirty="0" smtClean="0">
              <a:solidFill>
                <a:schemeClr val="tx2">
                  <a:lumMod val="75000"/>
                </a:schemeClr>
              </a:solidFill>
              <a:latin typeface="Calibri" pitchFamily="34" charset="0"/>
              <a:cs typeface="Calibri" pitchFamily="34" charset="0"/>
            </a:endParaRPr>
          </a:p>
          <a:p>
            <a:pPr marL="0" indent="0">
              <a:buNone/>
            </a:pPr>
            <a:endParaRPr lang="en-US" sz="500" dirty="0" smtClean="0">
              <a:latin typeface="Calibri" pitchFamily="34" charset="0"/>
              <a:cs typeface="Calibri" pitchFamily="34" charset="0"/>
            </a:endParaRPr>
          </a:p>
          <a:p>
            <a:pPr marL="0" indent="0">
              <a:buNone/>
            </a:pPr>
            <a:r>
              <a:rPr lang="en-US" sz="1800" dirty="0" smtClean="0">
                <a:latin typeface="Calibri" pitchFamily="34" charset="0"/>
                <a:cs typeface="Calibri" pitchFamily="34" charset="0"/>
              </a:rPr>
              <a:t>Peace is not the absence of conflict, but the willingness to embrace what discord can teach us. From a spiritual perspective, disputes can become a transformative part of our journey. Rev. Gary describes conflict as our “spiritual midwife”, stretching us to adapt, yield and let go.</a:t>
            </a:r>
          </a:p>
          <a:p>
            <a:pPr marL="0" indent="0">
              <a:buNone/>
            </a:pPr>
            <a:endParaRPr lang="en-US" sz="1800" i="1" dirty="0" smtClean="0">
              <a:solidFill>
                <a:schemeClr val="tx2">
                  <a:lumMod val="75000"/>
                </a:schemeClr>
              </a:solidFill>
              <a:latin typeface="Calibri" pitchFamily="34" charset="0"/>
              <a:cs typeface="Calibri" pitchFamily="34" charset="0"/>
            </a:endParaRPr>
          </a:p>
          <a:p>
            <a:pPr marL="0" indent="0">
              <a:buNone/>
            </a:pPr>
            <a:endParaRPr lang="en-US" sz="1800" dirty="0" smtClean="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590800"/>
          </a:xfrm>
        </p:spPr>
        <p:txBody>
          <a:bodyPr>
            <a:normAutofit fontScale="92500" lnSpcReduction="20000"/>
          </a:bodyPr>
          <a:lstStyle/>
          <a:p>
            <a:pPr>
              <a:buFont typeface="Wingdings" pitchFamily="2" charset="2"/>
              <a:buChar char="v"/>
            </a:pPr>
            <a:r>
              <a:rPr lang="en-US" sz="2300" dirty="0" smtClean="0">
                <a:latin typeface="Calibri" pitchFamily="34" charset="0"/>
                <a:cs typeface="Calibri" pitchFamily="34" charset="0"/>
              </a:rPr>
              <a:t>How does my spiritual journey inspire me to be a better peacemaker?</a:t>
            </a:r>
          </a:p>
          <a:p>
            <a:pPr>
              <a:buFont typeface="Wingdings" pitchFamily="2" charset="2"/>
              <a:buChar char="v"/>
            </a:pPr>
            <a:r>
              <a:rPr lang="en-US" sz="2300" dirty="0" smtClean="0">
                <a:latin typeface="Calibri" pitchFamily="34" charset="0"/>
                <a:cs typeface="Calibri" pitchFamily="34" charset="0"/>
              </a:rPr>
              <a:t>What helps me to view conflict as a spiritual midwife for my growth?</a:t>
            </a:r>
          </a:p>
          <a:p>
            <a:pPr>
              <a:buFont typeface="Wingdings" pitchFamily="2" charset="2"/>
              <a:buChar char="v"/>
            </a:pPr>
            <a:r>
              <a:rPr lang="en-US" sz="2300" dirty="0" smtClean="0">
                <a:latin typeface="Calibri" pitchFamily="34" charset="0"/>
                <a:cs typeface="Calibri" pitchFamily="34" charset="0"/>
              </a:rPr>
              <a:t>How will I practice on-going reconciliation as part of my daily prayer for peace?</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dirty="0" smtClean="0">
              <a:latin typeface="Calibri" pitchFamily="34" charset="0"/>
              <a:cs typeface="Calibri" pitchFamily="34" charset="0"/>
            </a:endParaRPr>
          </a:p>
          <a:p>
            <a:pPr algn="ctr">
              <a:buNone/>
            </a:pPr>
            <a:endParaRPr lang="en-US" sz="2400" i="1" dirty="0" smtClean="0">
              <a:solidFill>
                <a:schemeClr val="bg2">
                  <a:lumMod val="25000"/>
                </a:schemeClr>
              </a:solidFill>
              <a:latin typeface="Calibri" pitchFamily="34" charset="0"/>
              <a:cs typeface="Calibri" pitchFamily="34" charset="0"/>
            </a:endParaRPr>
          </a:p>
        </p:txBody>
      </p:sp>
      <p:sp>
        <p:nvSpPr>
          <p:cNvPr id="10" name="TextBox 9"/>
          <p:cNvSpPr txBox="1"/>
          <p:nvPr/>
        </p:nvSpPr>
        <p:spPr>
          <a:xfrm>
            <a:off x="4648200" y="4267200"/>
            <a:ext cx="41910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 Action Step:</a:t>
            </a:r>
          </a:p>
          <a:p>
            <a:endParaRPr lang="en-US" sz="2400" dirty="0" smtClean="0"/>
          </a:p>
          <a:p>
            <a:endParaRPr lang="en-US" sz="2400" dirty="0" smtClean="0"/>
          </a:p>
        </p:txBody>
      </p:sp>
      <p:sp>
        <p:nvSpPr>
          <p:cNvPr id="11" name="TextBox 10"/>
          <p:cNvSpPr txBox="1"/>
          <p:nvPr/>
        </p:nvSpPr>
        <p:spPr>
          <a:xfrm>
            <a:off x="4724400" y="4648200"/>
            <a:ext cx="3733800" cy="1785104"/>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pray daily for world peace. I plant seeds of respect through my daily practices to cultivate a new culture of well-being for all humanity and creation. </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477962"/>
          </a:xfrm>
        </p:spPr>
        <p:txBody>
          <a:bodyPr>
            <a:normAutofit fontScale="90000"/>
          </a:bodyPr>
          <a:lstStyle/>
          <a:p>
            <a:pPr algn="ctr"/>
            <a:r>
              <a:rPr lang="en-US" sz="2800" b="1" dirty="0" smtClean="0"/>
              <a:t>Feeling shattered is not the end of the story. </a:t>
            </a:r>
            <a:br>
              <a:rPr lang="en-US" sz="2800" b="1" dirty="0" smtClean="0"/>
            </a:br>
            <a:r>
              <a:rPr lang="en-US" sz="2800" b="1" dirty="0" smtClean="0"/>
              <a:t>Being a peacemaker is the willingness to be “cracked open” and praying for the Light to flow from the inside, out. </a:t>
            </a:r>
            <a:endParaRPr lang="en-US" sz="2800" b="1" dirty="0"/>
          </a:p>
        </p:txBody>
      </p:sp>
      <p:sp>
        <p:nvSpPr>
          <p:cNvPr id="8" name="Content Placeholder 7"/>
          <p:cNvSpPr>
            <a:spLocks noGrp="1"/>
          </p:cNvSpPr>
          <p:nvPr>
            <p:ph idx="1"/>
          </p:nvPr>
        </p:nvSpPr>
        <p:spPr>
          <a:xfrm>
            <a:off x="457200" y="5715000"/>
            <a:ext cx="8305800" cy="762000"/>
          </a:xfrm>
        </p:spPr>
        <p:txBody>
          <a:bodyPr>
            <a:noAutofit/>
          </a:bodyPr>
          <a:lstStyle/>
          <a:p>
            <a:pPr algn="ctr">
              <a:buNone/>
            </a:pPr>
            <a:r>
              <a:rPr lang="en-US" sz="2000" b="1" dirty="0" smtClean="0">
                <a:solidFill>
                  <a:schemeClr val="tx2"/>
                </a:solidFill>
                <a:latin typeface="Calibri" pitchFamily="34" charset="0"/>
                <a:cs typeface="Calibri" pitchFamily="34" charset="0"/>
              </a:rPr>
              <a:t>“</a:t>
            </a:r>
            <a:r>
              <a:rPr lang="en-US" sz="2000" b="1" i="1" dirty="0" smtClean="0">
                <a:solidFill>
                  <a:schemeClr val="tx2"/>
                </a:solidFill>
                <a:latin typeface="Calibri" pitchFamily="34" charset="0"/>
                <a:cs typeface="Calibri" pitchFamily="34" charset="0"/>
              </a:rPr>
              <a:t>Expansion</a:t>
            </a:r>
            <a:r>
              <a:rPr lang="en-US" sz="2000" b="1" dirty="0" smtClean="0">
                <a:solidFill>
                  <a:schemeClr val="tx2"/>
                </a:solidFill>
                <a:latin typeface="Calibri" pitchFamily="34" charset="0"/>
                <a:cs typeface="Calibri" pitchFamily="34" charset="0"/>
              </a:rPr>
              <a:t>” Bronze is sculpted by Paige Bradley. Photo by Victor </a:t>
            </a:r>
            <a:r>
              <a:rPr lang="en-US" sz="2000" b="1" dirty="0" err="1" smtClean="0">
                <a:solidFill>
                  <a:schemeClr val="tx2"/>
                </a:solidFill>
                <a:latin typeface="Calibri" pitchFamily="34" charset="0"/>
                <a:cs typeface="Calibri" pitchFamily="34" charset="0"/>
              </a:rPr>
              <a:t>Lefar</a:t>
            </a:r>
            <a:r>
              <a:rPr lang="en-US" sz="2000" b="1" dirty="0" smtClean="0">
                <a:solidFill>
                  <a:schemeClr val="tx2"/>
                </a:solidFill>
                <a:latin typeface="Calibri" pitchFamily="34" charset="0"/>
                <a:cs typeface="Calibri" pitchFamily="34" charset="0"/>
              </a:rPr>
              <a:t>.</a:t>
            </a:r>
          </a:p>
          <a:p>
            <a:pPr algn="ctr">
              <a:buNone/>
            </a:pPr>
            <a:r>
              <a:rPr lang="en-US" sz="2000" b="1" dirty="0" smtClean="0">
                <a:solidFill>
                  <a:schemeClr val="tx2"/>
                </a:solidFill>
                <a:latin typeface="Calibri" pitchFamily="34" charset="0"/>
                <a:cs typeface="Calibri" pitchFamily="34" charset="0"/>
              </a:rPr>
              <a:t>Visit Paige’s website at www.paigebradley.com for more details.</a:t>
            </a:r>
            <a:endParaRPr lang="en-US" sz="2000" b="1" dirty="0">
              <a:solidFill>
                <a:schemeClr val="tx2"/>
              </a:solidFill>
              <a:latin typeface="Calibri" pitchFamily="34" charset="0"/>
              <a:cs typeface="Calibri" pitchFamily="34" charset="0"/>
            </a:endParaRPr>
          </a:p>
        </p:txBody>
      </p:sp>
      <p:sp>
        <p:nvSpPr>
          <p:cNvPr id="2" name="AutoShape 2" descr="https://mail.google.com/mail/u/0/?ui=2&amp;ik=96dd2954a8&amp;view=fimg&amp;th=1518779d49805750&amp;attid=0.1.1&amp;disp=emb&amp;attbid=ANGjdJ-5PKsAvLaPKupJLEbS_CZNkqirrFlseSyAyi0uSbgQRQTbIvjV9zDp2LylYrLZg00Bm6gabXgyFWIqpUJSXO4gJRzZnr7PQfyZWA610mwV5YONPyK6e6CoIyg&amp;sz=w1488-h1144&amp;ats=1450409802911&amp;rm=1518779d49805750&amp;zw&amp;atsh=1"/>
          <p:cNvSpPr>
            <a:spLocks noChangeAspect="1" noChangeArrowheads="1"/>
          </p:cNvSpPr>
          <p:nvPr/>
        </p:nvSpPr>
        <p:spPr bwMode="auto">
          <a:xfrm>
            <a:off x="63500" y="-136525"/>
            <a:ext cx="7086600" cy="544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ail.google.com/mail/u/0/?ui=2&amp;ik=96dd2954a8&amp;view=fimg&amp;th=1518779d49805750&amp;attid=0.1.1&amp;disp=emb&amp;attbid=ANGjdJ-5PKsAvLaPKupJLEbS_CZNkqirrFlseSyAyi0uSbgQRQTbIvjV9zDp2LylYrLZg00Bm6gabXgyFWIqpUJSXO4gJRzZnr7PQfyZWA610mwV5YONPyK6e6CoIyg&amp;sz=w1488-h1144&amp;ats=1450409802911&amp;rm=1518779d49805750&amp;zw&amp;atsh=1"/>
          <p:cNvSpPr>
            <a:spLocks noChangeAspect="1" noChangeArrowheads="1"/>
          </p:cNvSpPr>
          <p:nvPr/>
        </p:nvSpPr>
        <p:spPr bwMode="auto">
          <a:xfrm>
            <a:off x="63500" y="-136525"/>
            <a:ext cx="7086600" cy="544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mail.google.com/mail/u/0/?ui=2&amp;ik=96dd2954a8&amp;view=fimg&amp;th=1518779d49805750&amp;attid=0.1.1&amp;disp=emb&amp;attbid=ANGjdJ-5PKsAvLaPKupJLEbS_CZNkqirrFlseSyAyi0uSbgQRQTbIvjV9zDp2LylYrLZg00Bm6gabXgyFWIqpUJSXO4gJRzZnr7PQfyZWA610mwV5YONPyK6e6CoIyg&amp;sz=w1488-h1144&amp;ats=1450409802911&amp;rm=1518779d49805750&amp;zw&amp;atsh=1"/>
          <p:cNvSpPr>
            <a:spLocks noChangeAspect="1" noChangeArrowheads="1"/>
          </p:cNvSpPr>
          <p:nvPr/>
        </p:nvSpPr>
        <p:spPr bwMode="auto">
          <a:xfrm>
            <a:off x="63500" y="-136525"/>
            <a:ext cx="7086600" cy="5448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Susie\Pictures\expansion sculpture by paige bradley.jpg"/>
          <p:cNvPicPr>
            <a:picLocks noChangeAspect="1" noChangeArrowheads="1"/>
          </p:cNvPicPr>
          <p:nvPr/>
        </p:nvPicPr>
        <p:blipFill>
          <a:blip r:embed="rId2" cstate="print"/>
          <a:srcRect/>
          <a:stretch>
            <a:fillRect/>
          </a:stretch>
        </p:blipFill>
        <p:spPr bwMode="auto">
          <a:xfrm>
            <a:off x="685800" y="1752600"/>
            <a:ext cx="7620000" cy="39594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pPr algn="ctr"/>
            <a:r>
              <a:rPr lang="en-US" sz="2800" b="1" i="1" dirty="0" smtClean="0"/>
              <a:t>Centered in Spirit, Peace Radiates from the Inside, Out-- </a:t>
            </a:r>
            <a:br>
              <a:rPr lang="en-US" sz="2800" b="1" i="1" dirty="0" smtClean="0"/>
            </a:br>
            <a:r>
              <a:rPr lang="en-US" sz="2800" b="1" i="1" dirty="0" smtClean="0"/>
              <a:t>Creating a World that Works for All</a:t>
            </a:r>
            <a:endParaRPr lang="en-US" sz="2800" b="1" i="1" dirty="0"/>
          </a:p>
        </p:txBody>
      </p:sp>
      <p:sp>
        <p:nvSpPr>
          <p:cNvPr id="3" name="Text Placeholder 2"/>
          <p:cNvSpPr>
            <a:spLocks noGrp="1"/>
          </p:cNvSpPr>
          <p:nvPr>
            <p:ph type="body" idx="1"/>
          </p:nvPr>
        </p:nvSpPr>
        <p:spPr>
          <a:xfrm>
            <a:off x="457200" y="1524000"/>
            <a:ext cx="4040188" cy="914400"/>
          </a:xfrm>
          <a:solidFill>
            <a:schemeClr val="bg1">
              <a:lumMod val="85000"/>
            </a:schemeClr>
          </a:solidFill>
        </p:spPr>
        <p:txBody>
          <a:bodyPr>
            <a:normAutofit/>
          </a:bodyPr>
          <a:lstStyle/>
          <a:p>
            <a:r>
              <a:rPr lang="en-US" sz="2000" i="1" dirty="0" smtClean="0">
                <a:solidFill>
                  <a:schemeClr val="bg2">
                    <a:lumMod val="25000"/>
                  </a:schemeClr>
                </a:solidFill>
                <a:latin typeface="Calibri" pitchFamily="34" charset="0"/>
                <a:cs typeface="Calibri" pitchFamily="34" charset="0"/>
              </a:rPr>
              <a:t>“We must learn to live together  as brothers (and sisters) or perish as fools.”      Dr. Martin Luther King, Jr.</a:t>
            </a:r>
            <a:endParaRPr lang="en-US" sz="2000" dirty="0">
              <a:solidFill>
                <a:schemeClr val="bg2">
                  <a:lumMod val="25000"/>
                </a:schemeClr>
              </a:solidFill>
            </a:endParaRPr>
          </a:p>
        </p:txBody>
      </p:sp>
      <p:sp>
        <p:nvSpPr>
          <p:cNvPr id="4" name="Text Placeholder 3"/>
          <p:cNvSpPr>
            <a:spLocks noGrp="1"/>
          </p:cNvSpPr>
          <p:nvPr>
            <p:ph type="body" sz="half" idx="3"/>
          </p:nvPr>
        </p:nvSpPr>
        <p:spPr>
          <a:xfrm>
            <a:off x="4800600" y="1524000"/>
            <a:ext cx="1676400" cy="1600200"/>
          </a:xfrm>
        </p:spPr>
        <p:txBody>
          <a:bodyPr>
            <a:normAutofit/>
          </a:bodyPr>
          <a:lstStyle/>
          <a:p>
            <a:endParaRPr lang="en-US" dirty="0"/>
          </a:p>
        </p:txBody>
      </p:sp>
      <p:sp>
        <p:nvSpPr>
          <p:cNvPr id="5" name="Content Placeholder 4"/>
          <p:cNvSpPr>
            <a:spLocks noGrp="1"/>
          </p:cNvSpPr>
          <p:nvPr>
            <p:ph sz="quarter" idx="2"/>
          </p:nvPr>
        </p:nvSpPr>
        <p:spPr>
          <a:xfrm>
            <a:off x="457200" y="2514600"/>
            <a:ext cx="4191000" cy="3845720"/>
          </a:xfrm>
        </p:spPr>
        <p:txBody>
          <a:bodyPr>
            <a:noAutofit/>
          </a:bodyPr>
          <a:lstStyle/>
          <a:p>
            <a:pPr marL="0" indent="0">
              <a:buNone/>
            </a:pPr>
            <a:r>
              <a:rPr lang="en-US" sz="2000" dirty="0" smtClean="0">
                <a:latin typeface="Calibri" pitchFamily="34" charset="0"/>
                <a:cs typeface="Calibri" pitchFamily="34" charset="0"/>
              </a:rPr>
              <a:t>Scars from personal, social, educational, economic , religious and political wounds can escalate violence. </a:t>
            </a:r>
          </a:p>
          <a:p>
            <a:pPr marL="0" indent="0">
              <a:buNone/>
            </a:pPr>
            <a:r>
              <a:rPr lang="en-US" sz="2000" dirty="0" smtClean="0">
                <a:latin typeface="Calibri" pitchFamily="34" charset="0"/>
                <a:cs typeface="Calibri" pitchFamily="34" charset="0"/>
              </a:rPr>
              <a:t>In these challenging times, practicing the principles of nonviolence becomes even more vital to heal conflicts personally, locally and within our global family. </a:t>
            </a:r>
          </a:p>
          <a:p>
            <a:pPr marL="0" indent="0">
              <a:buNone/>
            </a:pPr>
            <a:r>
              <a:rPr lang="en-US" sz="2000" dirty="0" smtClean="0">
                <a:latin typeface="Calibri" pitchFamily="34" charset="0"/>
                <a:cs typeface="Calibri" pitchFamily="34" charset="0"/>
              </a:rPr>
              <a:t>The future of humankind depends on our ability to find peaceful ways to solve conflicts. Together, we can create a better world that respects the needs of </a:t>
            </a:r>
            <a:r>
              <a:rPr lang="en-US" sz="2000" i="1" dirty="0" smtClean="0">
                <a:latin typeface="Calibri" pitchFamily="34" charset="0"/>
                <a:cs typeface="Calibri" pitchFamily="34" charset="0"/>
              </a:rPr>
              <a:t>all.</a:t>
            </a:r>
            <a:endParaRPr lang="en-US" sz="2000" dirty="0"/>
          </a:p>
        </p:txBody>
      </p:sp>
      <p:sp>
        <p:nvSpPr>
          <p:cNvPr id="6" name="Content Placeholder 5"/>
          <p:cNvSpPr>
            <a:spLocks noGrp="1"/>
          </p:cNvSpPr>
          <p:nvPr>
            <p:ph sz="quarter" idx="4"/>
          </p:nvPr>
        </p:nvSpPr>
        <p:spPr>
          <a:xfrm>
            <a:off x="4800600" y="3048000"/>
            <a:ext cx="3886200" cy="3312320"/>
          </a:xfrm>
        </p:spPr>
        <p:txBody>
          <a:bodyPr>
            <a:normAutofit fontScale="77500" lnSpcReduction="20000"/>
          </a:bodyPr>
          <a:lstStyle/>
          <a:p>
            <a:pPr marL="0" indent="0">
              <a:lnSpc>
                <a:spcPct val="90000"/>
              </a:lnSpc>
              <a:buNone/>
            </a:pPr>
            <a:endParaRPr lang="en-US" sz="2400" b="1" dirty="0" smtClean="0">
              <a:latin typeface="Calibri" pitchFamily="34" charset="0"/>
              <a:cs typeface="Calibri" pitchFamily="34" charset="0"/>
            </a:endParaRPr>
          </a:p>
          <a:p>
            <a:pPr marL="0" indent="0">
              <a:lnSpc>
                <a:spcPct val="90000"/>
              </a:lnSpc>
              <a:buNone/>
            </a:pPr>
            <a:r>
              <a:rPr lang="en-US" sz="2700" dirty="0" smtClean="0">
                <a:latin typeface="Calibri" pitchFamily="34" charset="0"/>
                <a:cs typeface="Calibri" pitchFamily="34" charset="0"/>
              </a:rPr>
              <a:t>She is a Life and Spiritual Coach, Certified Thinking Styles Consultant and author of: </a:t>
            </a:r>
            <a:r>
              <a:rPr lang="en-US" sz="2700" i="1" dirty="0" smtClean="0">
                <a:latin typeface="Calibri" pitchFamily="34" charset="0"/>
                <a:cs typeface="Calibri" pitchFamily="34" charset="0"/>
              </a:rPr>
              <a:t>Why Don’t You Understand? Improve Family Communication with the 4 Thinking Styles. </a:t>
            </a:r>
          </a:p>
          <a:p>
            <a:pPr marL="0" indent="0" algn="ctr">
              <a:lnSpc>
                <a:spcPct val="90000"/>
              </a:lnSpc>
              <a:buNone/>
            </a:pPr>
            <a:endParaRPr lang="en-US" sz="2600" b="1" dirty="0" smtClean="0">
              <a:latin typeface="Calibri" pitchFamily="34" charset="0"/>
              <a:cs typeface="Calibri" pitchFamily="34" charset="0"/>
            </a:endParaRPr>
          </a:p>
          <a:p>
            <a:pPr marL="0" indent="0" algn="ctr">
              <a:lnSpc>
                <a:spcPct val="90000"/>
              </a:lnSpc>
              <a:buNone/>
            </a:pPr>
            <a:r>
              <a:rPr lang="en-US" sz="2600" b="1" dirty="0" smtClean="0">
                <a:latin typeface="Calibri" pitchFamily="34" charset="0"/>
                <a:cs typeface="Calibri" pitchFamily="34" charset="0"/>
              </a:rPr>
              <a:t> </a:t>
            </a:r>
            <a:r>
              <a:rPr lang="en-US" sz="2600" b="1" dirty="0" smtClean="0">
                <a:solidFill>
                  <a:schemeClr val="tx2"/>
                </a:solidFill>
                <a:latin typeface="Calibri" pitchFamily="34" charset="0"/>
                <a:cs typeface="Calibri" pitchFamily="34" charset="0"/>
              </a:rPr>
              <a:t>For more resources: </a:t>
            </a:r>
          </a:p>
          <a:p>
            <a:pPr marL="0" indent="0" algn="ctr">
              <a:lnSpc>
                <a:spcPct val="90000"/>
              </a:lnSpc>
              <a:buNone/>
            </a:pPr>
            <a:r>
              <a:rPr lang="en-US" sz="2600" dirty="0" smtClean="0">
                <a:latin typeface="Calibri" pitchFamily="34" charset="0"/>
                <a:cs typeface="Calibri" pitchFamily="34" charset="0"/>
              </a:rPr>
              <a:t>visit Susie’s web site at:  </a:t>
            </a:r>
          </a:p>
          <a:p>
            <a:pPr marL="0" indent="0" algn="ctr">
              <a:lnSpc>
                <a:spcPct val="90000"/>
              </a:lnSpc>
              <a:buNone/>
            </a:pPr>
            <a:r>
              <a:rPr lang="en-US" sz="2600" dirty="0" smtClean="0">
                <a:latin typeface="Calibri" pitchFamily="34" charset="0"/>
                <a:cs typeface="Calibri" pitchFamily="34" charset="0"/>
              </a:rPr>
              <a:t> </a:t>
            </a:r>
            <a:r>
              <a:rPr lang="en-US" sz="2600" b="1" dirty="0" smtClean="0">
                <a:solidFill>
                  <a:schemeClr val="bg2">
                    <a:lumMod val="25000"/>
                  </a:schemeClr>
                </a:solidFill>
                <a:latin typeface="Calibri" pitchFamily="34" charset="0"/>
                <a:cs typeface="Calibri" pitchFamily="34" charset="0"/>
              </a:rPr>
              <a:t>www.susieweller.com</a:t>
            </a:r>
          </a:p>
          <a:p>
            <a:pPr marL="0" indent="0" algn="ctr">
              <a:lnSpc>
                <a:spcPct val="90000"/>
              </a:lnSpc>
              <a:buNone/>
            </a:pPr>
            <a:r>
              <a:rPr lang="en-US" sz="2600" dirty="0" smtClean="0">
                <a:latin typeface="Calibri" pitchFamily="34" charset="0"/>
                <a:cs typeface="Calibri" pitchFamily="34" charset="0"/>
              </a:rPr>
              <a:t> or email her at:    </a:t>
            </a:r>
          </a:p>
          <a:p>
            <a:pPr marL="0" indent="0" algn="ctr">
              <a:lnSpc>
                <a:spcPct val="90000"/>
              </a:lnSpc>
              <a:buNone/>
            </a:pPr>
            <a:r>
              <a:rPr lang="en-US" sz="2600" dirty="0" smtClean="0">
                <a:latin typeface="Calibri" pitchFamily="34" charset="0"/>
                <a:cs typeface="Calibri" pitchFamily="34" charset="0"/>
              </a:rPr>
              <a:t> </a:t>
            </a:r>
            <a:r>
              <a:rPr lang="en-US" sz="2600" b="1" dirty="0" smtClean="0">
                <a:solidFill>
                  <a:schemeClr val="bg2">
                    <a:lumMod val="25000"/>
                  </a:schemeClr>
                </a:solidFill>
                <a:latin typeface="Calibri" pitchFamily="34" charset="0"/>
                <a:cs typeface="Calibri" pitchFamily="34" charset="0"/>
              </a:rPr>
              <a:t>weller.susie@gmail.com</a:t>
            </a:r>
          </a:p>
          <a:p>
            <a:pPr marL="457200" indent="-457200">
              <a:lnSpc>
                <a:spcPct val="90000"/>
              </a:lnSpc>
              <a:buNone/>
            </a:pPr>
            <a:endParaRPr lang="en-US" i="1" dirty="0" smtClean="0">
              <a:latin typeface="Calibri" pitchFamily="34" charset="0"/>
              <a:cs typeface="Calibri" pitchFamily="34" charset="0"/>
            </a:endParaRPr>
          </a:p>
          <a:p>
            <a:pPr marL="457200" indent="-457200">
              <a:lnSpc>
                <a:spcPct val="90000"/>
              </a:lnSpc>
              <a:buNone/>
            </a:pPr>
            <a:endParaRPr lang="en-US" dirty="0" smtClean="0">
              <a:latin typeface="Calibri" pitchFamily="34" charset="0"/>
              <a:cs typeface="Calibri" pitchFamily="34" charset="0"/>
            </a:endParaRPr>
          </a:p>
          <a:p>
            <a:pPr marL="228600" indent="-228600">
              <a:lnSpc>
                <a:spcPct val="90000"/>
              </a:lnSpc>
              <a:buNone/>
            </a:pPr>
            <a:endParaRPr lang="en-US" sz="100" dirty="0" smtClean="0">
              <a:latin typeface="Calibri" pitchFamily="34" charset="0"/>
              <a:cs typeface="Calibri" pitchFamily="34" charset="0"/>
            </a:endParaRPr>
          </a:p>
          <a:p>
            <a:pPr marL="457200" indent="-457200" algn="ctr">
              <a:lnSpc>
                <a:spcPct val="90000"/>
              </a:lnSpc>
              <a:buNone/>
            </a:pPr>
            <a:endParaRPr lang="en-US" dirty="0" smtClean="0"/>
          </a:p>
          <a:p>
            <a:pPr>
              <a:buNone/>
            </a:pPr>
            <a:endParaRPr lang="en-US" dirty="0"/>
          </a:p>
        </p:txBody>
      </p:sp>
      <p:sp>
        <p:nvSpPr>
          <p:cNvPr id="8" name="TextBox 7"/>
          <p:cNvSpPr txBox="1"/>
          <p:nvPr/>
        </p:nvSpPr>
        <p:spPr>
          <a:xfrm>
            <a:off x="6705600" y="1524000"/>
            <a:ext cx="1905000" cy="1631216"/>
          </a:xfrm>
          <a:prstGeom prst="rect">
            <a:avLst/>
          </a:prstGeom>
          <a:noFill/>
        </p:spPr>
        <p:txBody>
          <a:bodyPr wrap="square" rtlCol="0">
            <a:spAutoFit/>
          </a:bodyPr>
          <a:lstStyle/>
          <a:p>
            <a:pPr algn="ctr"/>
            <a:r>
              <a:rPr lang="en-US" sz="2000" b="1" dirty="0" smtClean="0">
                <a:solidFill>
                  <a:schemeClr val="bg2">
                    <a:lumMod val="25000"/>
                  </a:schemeClr>
                </a:solidFill>
                <a:latin typeface="Calibri" pitchFamily="34" charset="0"/>
                <a:cs typeface="Calibri" pitchFamily="34" charset="0"/>
              </a:rPr>
              <a:t>Susie Leonard Weller, M.A. is the author of </a:t>
            </a:r>
          </a:p>
          <a:p>
            <a:pPr algn="ctr"/>
            <a:r>
              <a:rPr lang="en-US" sz="2000" b="1" dirty="0" smtClean="0">
                <a:solidFill>
                  <a:schemeClr val="bg2">
                    <a:lumMod val="25000"/>
                  </a:schemeClr>
                </a:solidFill>
                <a:latin typeface="Calibri" pitchFamily="34" charset="0"/>
                <a:cs typeface="Calibri" pitchFamily="34" charset="0"/>
              </a:rPr>
              <a:t>this reflection booklet.</a:t>
            </a:r>
            <a:endParaRPr lang="en-US" sz="2000" dirty="0">
              <a:solidFill>
                <a:schemeClr val="bg2">
                  <a:lumMod val="25000"/>
                </a:schemeClr>
              </a:solidFill>
            </a:endParaRPr>
          </a:p>
        </p:txBody>
      </p:sp>
      <p:pic>
        <p:nvPicPr>
          <p:cNvPr id="7" name="Picture 2" descr="C:\Users\Susie\Pictures\Susie's book colored photo\Susie's book colored photo - square.gif"/>
          <p:cNvPicPr>
            <a:picLocks noChangeAspect="1" noChangeArrowheads="1"/>
          </p:cNvPicPr>
          <p:nvPr/>
        </p:nvPicPr>
        <p:blipFill>
          <a:blip r:embed="rId2" cstate="print"/>
          <a:srcRect/>
          <a:stretch>
            <a:fillRect/>
          </a:stretch>
        </p:blipFill>
        <p:spPr bwMode="auto">
          <a:xfrm>
            <a:off x="4800600" y="1524000"/>
            <a:ext cx="1981200" cy="1600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5 , February 3: </a:t>
            </a:r>
            <a:r>
              <a:rPr lang="en-US" sz="3200" b="1" u="sng" dirty="0" smtClean="0"/>
              <a:t>I BELIEVE</a:t>
            </a:r>
            <a:endParaRPr lang="en-US" sz="3200" dirty="0"/>
          </a:p>
        </p:txBody>
      </p:sp>
      <p:sp>
        <p:nvSpPr>
          <p:cNvPr id="6" name="Text Placeholder 5"/>
          <p:cNvSpPr>
            <a:spLocks noGrp="1"/>
          </p:cNvSpPr>
          <p:nvPr>
            <p:ph type="body" idx="1"/>
          </p:nvPr>
        </p:nvSpPr>
        <p:spPr>
          <a:xfrm>
            <a:off x="457200" y="1143000"/>
            <a:ext cx="4114800" cy="1447800"/>
          </a:xfrm>
          <a:solidFill>
            <a:schemeClr val="bg1">
              <a:lumMod val="85000"/>
            </a:schemeClr>
          </a:solidFill>
        </p:spPr>
        <p:txBody>
          <a:bodyPr anchor="t">
            <a:noAutofit/>
          </a:bodyPr>
          <a:lstStyle/>
          <a:p>
            <a:pPr algn="ctr">
              <a:spcBef>
                <a:spcPct val="50000"/>
              </a:spcBef>
            </a:pPr>
            <a:r>
              <a:rPr lang="en-US" sz="1600" i="1" dirty="0" smtClean="0">
                <a:latin typeface="Calibri" pitchFamily="34" charset="0"/>
                <a:cs typeface="Calibri" pitchFamily="34" charset="0"/>
              </a:rPr>
              <a:t>“Watch your thoughts, they become words. Watch your words, they become actions.   Watch your actions, they become habits.  Watch your habits, they become character. Watch your character, it becomes your destiny.” </a:t>
            </a:r>
            <a:r>
              <a:rPr lang="en-US" sz="1600" dirty="0" smtClean="0">
                <a:latin typeface="Calibri" pitchFamily="34" charset="0"/>
                <a:cs typeface="Calibri" pitchFamily="34" charset="0"/>
              </a:rPr>
              <a:t>Anonymous</a:t>
            </a:r>
          </a:p>
          <a:p>
            <a:pPr algn="ctr">
              <a:spcBef>
                <a:spcPct val="50000"/>
              </a:spcBef>
            </a:pPr>
            <a:r>
              <a:rPr lang="en-US" sz="1400" dirty="0" smtClean="0">
                <a:latin typeface="Calibri" pitchFamily="34" charset="0"/>
                <a:cs typeface="Calibri" pitchFamily="34" charset="0"/>
              </a:rPr>
              <a:t>                  </a:t>
            </a:r>
          </a:p>
          <a:p>
            <a:pPr algn="ctr"/>
            <a:endParaRPr lang="en-US" sz="1800" i="1" dirty="0">
              <a:solidFill>
                <a:schemeClr val="bg2">
                  <a:lumMod val="50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667000"/>
            <a:ext cx="4040188" cy="3693320"/>
          </a:xfrm>
        </p:spPr>
        <p:txBody>
          <a:bodyPr anchor="t">
            <a:noAutofit/>
          </a:bodyPr>
          <a:lstStyle/>
          <a:p>
            <a:pPr marL="0" indent="0">
              <a:lnSpc>
                <a:spcPct val="90000"/>
              </a:lnSpc>
              <a:buNone/>
            </a:pPr>
            <a:r>
              <a:rPr lang="en-US" sz="2000" dirty="0" smtClean="0">
                <a:latin typeface="Calibri" pitchFamily="34" charset="0"/>
                <a:cs typeface="Calibri" pitchFamily="34" charset="0"/>
              </a:rPr>
              <a:t>Here is an acronym to “</a:t>
            </a:r>
            <a:r>
              <a:rPr lang="en-US" sz="2000" i="1" dirty="0" smtClean="0">
                <a:latin typeface="Calibri" pitchFamily="34" charset="0"/>
                <a:cs typeface="Calibri" pitchFamily="34" charset="0"/>
              </a:rPr>
              <a:t>watch</a:t>
            </a:r>
            <a:r>
              <a:rPr lang="en-US" sz="2000" dirty="0" smtClean="0">
                <a:latin typeface="Calibri" pitchFamily="34" charset="0"/>
                <a:cs typeface="Calibri" pitchFamily="34" charset="0"/>
              </a:rPr>
              <a:t>” how thoughts can become habitual beliefs:</a:t>
            </a:r>
          </a:p>
          <a:p>
            <a:pPr marL="0" indent="0">
              <a:lnSpc>
                <a:spcPct val="90000"/>
              </a:lnSpc>
              <a:buNone/>
            </a:pPr>
            <a:r>
              <a:rPr lang="en-US" sz="2100" b="1" dirty="0" smtClean="0">
                <a:solidFill>
                  <a:schemeClr val="tx2"/>
                </a:solidFill>
                <a:latin typeface="Calibri" pitchFamily="34" charset="0"/>
                <a:cs typeface="Calibri" pitchFamily="34" charset="0"/>
              </a:rPr>
              <a:t>W</a:t>
            </a:r>
            <a:r>
              <a:rPr lang="en-US" sz="2100" dirty="0" smtClean="0">
                <a:latin typeface="Calibri" pitchFamily="34" charset="0"/>
                <a:cs typeface="Calibri" pitchFamily="34" charset="0"/>
              </a:rPr>
              <a:t> = Watch</a:t>
            </a:r>
          </a:p>
          <a:p>
            <a:pPr marL="0" indent="0">
              <a:lnSpc>
                <a:spcPct val="90000"/>
              </a:lnSpc>
              <a:buNone/>
            </a:pPr>
            <a:r>
              <a:rPr lang="en-US" sz="2100" b="1" dirty="0" smtClean="0">
                <a:solidFill>
                  <a:schemeClr val="tx2"/>
                </a:solidFill>
                <a:latin typeface="Calibri" pitchFamily="34" charset="0"/>
                <a:cs typeface="Calibri" pitchFamily="34" charset="0"/>
              </a:rPr>
              <a:t>A</a:t>
            </a:r>
            <a:r>
              <a:rPr lang="en-US" sz="2100" dirty="0" smtClean="0">
                <a:solidFill>
                  <a:schemeClr val="tx2"/>
                </a:solidFill>
                <a:latin typeface="Calibri" pitchFamily="34" charset="0"/>
                <a:cs typeface="Calibri" pitchFamily="34" charset="0"/>
              </a:rPr>
              <a:t> </a:t>
            </a:r>
            <a:r>
              <a:rPr lang="en-US" sz="2100" dirty="0" smtClean="0">
                <a:latin typeface="Calibri" pitchFamily="34" charset="0"/>
                <a:cs typeface="Calibri" pitchFamily="34" charset="0"/>
              </a:rPr>
              <a:t> = Actions</a:t>
            </a:r>
          </a:p>
          <a:p>
            <a:pPr marL="0" indent="0">
              <a:lnSpc>
                <a:spcPct val="90000"/>
              </a:lnSpc>
              <a:buNone/>
            </a:pPr>
            <a:r>
              <a:rPr lang="en-US" sz="2100" b="1" dirty="0" smtClean="0">
                <a:solidFill>
                  <a:schemeClr val="tx2"/>
                </a:solidFill>
                <a:latin typeface="Calibri" pitchFamily="34" charset="0"/>
                <a:cs typeface="Calibri" pitchFamily="34" charset="0"/>
              </a:rPr>
              <a:t>T</a:t>
            </a:r>
            <a:r>
              <a:rPr lang="en-US" sz="2100" dirty="0" smtClean="0">
                <a:latin typeface="Calibri" pitchFamily="34" charset="0"/>
                <a:cs typeface="Calibri" pitchFamily="34" charset="0"/>
              </a:rPr>
              <a:t>  = Thoughts</a:t>
            </a:r>
          </a:p>
          <a:p>
            <a:pPr marL="0" indent="0">
              <a:lnSpc>
                <a:spcPct val="90000"/>
              </a:lnSpc>
              <a:buNone/>
            </a:pPr>
            <a:r>
              <a:rPr lang="en-US" sz="2100" b="1" dirty="0" smtClean="0">
                <a:solidFill>
                  <a:schemeClr val="tx2"/>
                </a:solidFill>
                <a:latin typeface="Calibri" pitchFamily="34" charset="0"/>
                <a:cs typeface="Calibri" pitchFamily="34" charset="0"/>
              </a:rPr>
              <a:t>C </a:t>
            </a:r>
            <a:r>
              <a:rPr lang="en-US" sz="2100" dirty="0" smtClean="0">
                <a:latin typeface="Calibri" pitchFamily="34" charset="0"/>
                <a:cs typeface="Calibri" pitchFamily="34" charset="0"/>
              </a:rPr>
              <a:t> = Character</a:t>
            </a:r>
          </a:p>
          <a:p>
            <a:pPr marL="0" indent="0">
              <a:lnSpc>
                <a:spcPct val="90000"/>
              </a:lnSpc>
              <a:buNone/>
            </a:pPr>
            <a:r>
              <a:rPr lang="en-US" sz="2100" b="1" dirty="0" smtClean="0">
                <a:solidFill>
                  <a:schemeClr val="tx2"/>
                </a:solidFill>
                <a:latin typeface="Calibri" pitchFamily="34" charset="0"/>
                <a:cs typeface="Calibri" pitchFamily="34" charset="0"/>
              </a:rPr>
              <a:t>H</a:t>
            </a:r>
            <a:r>
              <a:rPr lang="en-US" sz="2100" dirty="0" smtClean="0">
                <a:solidFill>
                  <a:schemeClr val="tx2"/>
                </a:solidFill>
                <a:latin typeface="Calibri" pitchFamily="34" charset="0"/>
                <a:cs typeface="Calibri" pitchFamily="34" charset="0"/>
              </a:rPr>
              <a:t> </a:t>
            </a:r>
            <a:r>
              <a:rPr lang="en-US" sz="2100" dirty="0" smtClean="0">
                <a:latin typeface="Calibri" pitchFamily="34" charset="0"/>
                <a:cs typeface="Calibri" pitchFamily="34" charset="0"/>
              </a:rPr>
              <a:t> = Habits</a:t>
            </a:r>
          </a:p>
          <a:p>
            <a:pPr marL="0" indent="0">
              <a:lnSpc>
                <a:spcPct val="90000"/>
              </a:lnSpc>
              <a:buNone/>
            </a:pPr>
            <a:r>
              <a:rPr lang="en-US" sz="2000" dirty="0" smtClean="0">
                <a:latin typeface="Calibri" pitchFamily="34" charset="0"/>
                <a:cs typeface="Calibri" pitchFamily="34" charset="0"/>
              </a:rPr>
              <a:t>Although I cannot always curb which ideas will enter my head, I can decide if I will make a home for them to become beliefs. </a:t>
            </a:r>
          </a:p>
          <a:p>
            <a:pPr marL="0" indent="0">
              <a:lnSpc>
                <a:spcPct val="90000"/>
              </a:lnSpc>
              <a:buNone/>
            </a:pPr>
            <a:endParaRPr lang="en-US" sz="2100" dirty="0" smtClean="0">
              <a:latin typeface="Calibri" pitchFamily="34" charset="0"/>
              <a:cs typeface="Calibri" pitchFamily="34" charset="0"/>
            </a:endParaRPr>
          </a:p>
          <a:p>
            <a:pPr marL="0" indent="0">
              <a:lnSpc>
                <a:spcPct val="90000"/>
              </a:lnSpc>
              <a:buNone/>
            </a:pPr>
            <a:endParaRPr lang="en-US" sz="800" dirty="0" smtClean="0">
              <a:latin typeface="Calibri" pitchFamily="34" charset="0"/>
              <a:cs typeface="Calibri" pitchFamily="34" charset="0"/>
            </a:endParaRPr>
          </a:p>
          <a:p>
            <a:pPr>
              <a:buNone/>
            </a:pPr>
            <a:endParaRPr lang="en-US" sz="2000"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2743200"/>
          </a:xfrm>
        </p:spPr>
        <p:txBody>
          <a:bodyPr>
            <a:normAutofit fontScale="85000" lnSpcReduction="20000"/>
          </a:bodyPr>
          <a:lstStyle/>
          <a:p>
            <a:pPr>
              <a:lnSpc>
                <a:spcPct val="90000"/>
              </a:lnSpc>
              <a:buFont typeface="Wingdings" pitchFamily="2" charset="2"/>
              <a:buChar char="v"/>
            </a:pPr>
            <a:r>
              <a:rPr lang="en-US" sz="2400" dirty="0" smtClean="0">
                <a:latin typeface="Calibri" pitchFamily="34" charset="0"/>
                <a:cs typeface="Calibri" pitchFamily="34" charset="0"/>
              </a:rPr>
              <a:t>How will I “watch” my thoughts more carefully to choose the habits and beliefs I want to strengthen?</a:t>
            </a:r>
          </a:p>
          <a:p>
            <a:pPr>
              <a:lnSpc>
                <a:spcPct val="90000"/>
              </a:lnSpc>
              <a:buFont typeface="Wingdings" pitchFamily="2" charset="2"/>
              <a:buChar char="v"/>
            </a:pPr>
            <a:r>
              <a:rPr lang="en-US" sz="2400" dirty="0" smtClean="0">
                <a:latin typeface="Calibri" pitchFamily="34" charset="0"/>
                <a:cs typeface="Calibri" pitchFamily="34" charset="0"/>
              </a:rPr>
              <a:t> In what ways have my thoughts rippled out to become positive or negative beliefs?  </a:t>
            </a:r>
          </a:p>
          <a:p>
            <a:pPr>
              <a:lnSpc>
                <a:spcPct val="90000"/>
              </a:lnSpc>
              <a:buNone/>
            </a:pPr>
            <a:endParaRPr lang="en-US" sz="900" dirty="0" smtClean="0">
              <a:latin typeface="Calibri" pitchFamily="34" charset="0"/>
              <a:cs typeface="Calibri" pitchFamily="34" charset="0"/>
            </a:endParaRPr>
          </a:p>
          <a:p>
            <a:pPr>
              <a:buFont typeface="Wingdings" pitchFamily="2" charset="2"/>
              <a:buChar char="v"/>
            </a:pPr>
            <a:r>
              <a:rPr lang="en-US" sz="2400" dirty="0" smtClean="0">
                <a:latin typeface="Calibri" pitchFamily="34" charset="0"/>
                <a:cs typeface="Calibri" pitchFamily="34" charset="0"/>
              </a:rPr>
              <a:t>Which beliefs am I ready to release because they no longer serve me?</a:t>
            </a:r>
          </a:p>
          <a:p>
            <a:pPr>
              <a:buNone/>
            </a:pPr>
            <a:endParaRPr lang="en-US" sz="900" dirty="0" smtClean="0">
              <a:latin typeface="Calibri" pitchFamily="34" charset="0"/>
              <a:cs typeface="Calibri" pitchFamily="34" charset="0"/>
            </a:endParaRPr>
          </a:p>
          <a:p>
            <a:pPr>
              <a:buNone/>
            </a:pPr>
            <a:endParaRPr lang="en-US" dirty="0"/>
          </a:p>
        </p:txBody>
      </p:sp>
      <p:sp>
        <p:nvSpPr>
          <p:cNvPr id="10" name="TextBox 9"/>
          <p:cNvSpPr txBox="1"/>
          <p:nvPr/>
        </p:nvSpPr>
        <p:spPr>
          <a:xfrm>
            <a:off x="4800600" y="4191000"/>
            <a:ext cx="40386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b="1" dirty="0" smtClean="0">
              <a:solidFill>
                <a:schemeClr val="bg2">
                  <a:lumMod val="50000"/>
                </a:schemeClr>
              </a:solidFill>
              <a:latin typeface="Calibri" pitchFamily="34" charset="0"/>
              <a:cs typeface="Calibri" pitchFamily="34" charset="0"/>
            </a:endParaRPr>
          </a:p>
          <a:p>
            <a:endParaRPr lang="en-US" sz="2400" dirty="0" smtClean="0"/>
          </a:p>
        </p:txBody>
      </p:sp>
      <p:sp>
        <p:nvSpPr>
          <p:cNvPr id="13" name="Rectangle 12"/>
          <p:cNvSpPr/>
          <p:nvPr/>
        </p:nvSpPr>
        <p:spPr>
          <a:xfrm>
            <a:off x="4876800" y="4572000"/>
            <a:ext cx="3733800" cy="1446550"/>
          </a:xfrm>
          <a:prstGeom prst="rect">
            <a:avLst/>
          </a:prstGeom>
        </p:spPr>
        <p:txBody>
          <a:bodyPr wrap="square">
            <a:spAutoFit/>
          </a:bodyPr>
          <a:lstStyle/>
          <a:p>
            <a:r>
              <a:rPr lang="en-US" sz="2200" b="1" i="1" dirty="0" smtClean="0">
                <a:solidFill>
                  <a:schemeClr val="tx2">
                    <a:lumMod val="75000"/>
                  </a:schemeClr>
                </a:solidFill>
                <a:latin typeface="Calibri" pitchFamily="34" charset="0"/>
                <a:cs typeface="Calibri" pitchFamily="34" charset="0"/>
              </a:rPr>
              <a:t>I watch my beliefs. I choose to let go of this negative belief: _________and to replace it with this one:______________</a:t>
            </a:r>
            <a:endParaRPr lang="en-US" sz="2200" b="1" dirty="0">
              <a:solidFill>
                <a:schemeClr val="tx2">
                  <a:lumMod val="7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6 , February 4: </a:t>
            </a:r>
            <a:r>
              <a:rPr lang="en-US" sz="3200" b="1" u="sng" dirty="0" smtClean="0"/>
              <a:t>I SIMPLIFY MY LIFE</a:t>
            </a:r>
            <a:endParaRPr lang="en-US" sz="3200" dirty="0"/>
          </a:p>
        </p:txBody>
      </p:sp>
      <p:sp>
        <p:nvSpPr>
          <p:cNvPr id="6" name="Text Placeholder 5"/>
          <p:cNvSpPr>
            <a:spLocks noGrp="1"/>
          </p:cNvSpPr>
          <p:nvPr>
            <p:ph type="body" idx="1"/>
          </p:nvPr>
        </p:nvSpPr>
        <p:spPr>
          <a:xfrm>
            <a:off x="457200" y="1295401"/>
            <a:ext cx="4040188" cy="762000"/>
          </a:xfrm>
          <a:solidFill>
            <a:schemeClr val="bg1">
              <a:lumMod val="85000"/>
            </a:schemeClr>
          </a:solidFill>
        </p:spPr>
        <p:txBody>
          <a:bodyPr>
            <a:noAutofit/>
          </a:bodyPr>
          <a:lstStyle/>
          <a:p>
            <a:r>
              <a:rPr lang="en-US" sz="1600" i="1" dirty="0" smtClean="0">
                <a:solidFill>
                  <a:schemeClr val="bg2">
                    <a:lumMod val="25000"/>
                  </a:schemeClr>
                </a:solidFill>
                <a:latin typeface="Calibri" pitchFamily="34" charset="0"/>
                <a:cs typeface="Calibri" pitchFamily="34" charset="0"/>
              </a:rPr>
              <a:t>“The ability to simplify means to eliminate the unnecessary, so that the necessary may speak.”          </a:t>
            </a:r>
            <a:r>
              <a:rPr lang="en-US" sz="1600" dirty="0" smtClean="0">
                <a:solidFill>
                  <a:schemeClr val="bg2">
                    <a:lumMod val="25000"/>
                  </a:schemeClr>
                </a:solidFill>
                <a:latin typeface="Calibri" pitchFamily="34" charset="0"/>
                <a:cs typeface="Calibri" pitchFamily="34" charset="0"/>
              </a:rPr>
              <a:t>Hans Hoffman, an abstract artist</a:t>
            </a:r>
            <a:endParaRPr lang="en-US" sz="16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133600"/>
            <a:ext cx="4114800" cy="4343400"/>
          </a:xfrm>
        </p:spPr>
        <p:txBody>
          <a:bodyPr>
            <a:noAutofit/>
          </a:bodyPr>
          <a:lstStyle/>
          <a:p>
            <a:pPr marL="0" indent="0">
              <a:buNone/>
            </a:pPr>
            <a:r>
              <a:rPr lang="en-US" sz="1700" i="1" dirty="0" smtClean="0">
                <a:latin typeface="Calibri" pitchFamily="34" charset="0"/>
                <a:cs typeface="Calibri" pitchFamily="34" charset="0"/>
              </a:rPr>
              <a:t>The Life-Changing Magic of Tidying Up </a:t>
            </a:r>
            <a:r>
              <a:rPr lang="en-US" sz="1700" dirty="0" smtClean="0">
                <a:latin typeface="Calibri" pitchFamily="34" charset="0"/>
                <a:cs typeface="Calibri" pitchFamily="34" charset="0"/>
              </a:rPr>
              <a:t>by Marie Kondo is an international best-seller. She suggests we take each item in our hand and ask: "</a:t>
            </a:r>
            <a:r>
              <a:rPr lang="en-US" sz="1700" i="1" dirty="0" smtClean="0">
                <a:latin typeface="Calibri" pitchFamily="34" charset="0"/>
                <a:cs typeface="Calibri" pitchFamily="34" charset="0"/>
              </a:rPr>
              <a:t>Does this spark joy?" </a:t>
            </a:r>
            <a:r>
              <a:rPr lang="en-US" sz="1700" dirty="0" smtClean="0">
                <a:latin typeface="Calibri" pitchFamily="34" charset="0"/>
                <a:cs typeface="Calibri" pitchFamily="34" charset="0"/>
              </a:rPr>
              <a:t>If the answer is  “No</a:t>
            </a:r>
            <a:r>
              <a:rPr lang="en-US" sz="1700" i="1" dirty="0" smtClean="0">
                <a:latin typeface="Calibri" pitchFamily="34" charset="0"/>
                <a:cs typeface="Calibri" pitchFamily="34" charset="0"/>
              </a:rPr>
              <a:t>!</a:t>
            </a:r>
            <a:r>
              <a:rPr lang="en-US" sz="1700" dirty="0" smtClean="0">
                <a:latin typeface="Calibri" pitchFamily="34" charset="0"/>
                <a:cs typeface="Calibri" pitchFamily="34" charset="0"/>
              </a:rPr>
              <a:t>”-- then, get rid of the item. </a:t>
            </a:r>
          </a:p>
          <a:p>
            <a:pPr marL="0" indent="0">
              <a:buNone/>
            </a:pPr>
            <a:r>
              <a:rPr lang="en-US" sz="1700" dirty="0" smtClean="0">
                <a:latin typeface="Calibri" pitchFamily="34" charset="0"/>
                <a:cs typeface="Calibri" pitchFamily="34" charset="0"/>
              </a:rPr>
              <a:t>I stop justifying hanging on to things because I might need them in the future, it was a great bargain, or it reminds me of a loved one.  </a:t>
            </a:r>
          </a:p>
          <a:p>
            <a:pPr marL="0" indent="0">
              <a:buNone/>
            </a:pPr>
            <a:r>
              <a:rPr lang="en-US" sz="1700" dirty="0" smtClean="0">
                <a:latin typeface="Calibri" pitchFamily="34" charset="0"/>
                <a:cs typeface="Calibri" pitchFamily="34" charset="0"/>
              </a:rPr>
              <a:t> Kondo invites me to see an uncluttered home as an oasis of calm. I can take a photo of important memorabilia to anchor  the memory and then let go of the object. </a:t>
            </a:r>
          </a:p>
          <a:p>
            <a:pPr marL="0" indent="0">
              <a:buNone/>
            </a:pPr>
            <a:endParaRPr lang="en-US" sz="500" dirty="0" smtClean="0">
              <a:latin typeface="Calibri" pitchFamily="34" charset="0"/>
              <a:cs typeface="Calibri" pitchFamily="34" charset="0"/>
            </a:endParaRPr>
          </a:p>
          <a:p>
            <a:pPr marL="0" indent="0">
              <a:buNone/>
            </a:pPr>
            <a:r>
              <a:rPr lang="en-US" sz="1700" dirty="0" smtClean="0">
                <a:latin typeface="Calibri" pitchFamily="34" charset="0"/>
                <a:cs typeface="Calibri" pitchFamily="34" charset="0"/>
              </a:rPr>
              <a:t>To simplify life, I designate a place for every item. I put things back after using them. I buy less and donate what is not being used.</a:t>
            </a:r>
            <a:endParaRPr lang="en-US" sz="1700" dirty="0">
              <a:latin typeface="Calibri" pitchFamily="34" charset="0"/>
              <a:cs typeface="Calibri" pitchFamily="34" charset="0"/>
            </a:endParaRPr>
          </a:p>
        </p:txBody>
      </p:sp>
      <p:sp>
        <p:nvSpPr>
          <p:cNvPr id="9" name="Content Placeholder 8"/>
          <p:cNvSpPr>
            <a:spLocks noGrp="1"/>
          </p:cNvSpPr>
          <p:nvPr>
            <p:ph sz="quarter" idx="4"/>
          </p:nvPr>
        </p:nvSpPr>
        <p:spPr>
          <a:xfrm>
            <a:off x="4648200" y="1752600"/>
            <a:ext cx="4041775" cy="3048000"/>
          </a:xfrm>
        </p:spPr>
        <p:txBody>
          <a:bodyPr>
            <a:normAutofit/>
          </a:bodyPr>
          <a:lstStyle/>
          <a:p>
            <a:pPr>
              <a:buFont typeface="Wingdings" pitchFamily="2" charset="2"/>
              <a:buChar char="v"/>
            </a:pPr>
            <a:r>
              <a:rPr lang="en-US" dirty="0" smtClean="0">
                <a:latin typeface="Calibri" pitchFamily="34" charset="0"/>
                <a:cs typeface="Calibri" pitchFamily="34" charset="0"/>
              </a:rPr>
              <a:t>What clutters up my life?</a:t>
            </a:r>
          </a:p>
          <a:p>
            <a:pPr>
              <a:buFont typeface="Wingdings" pitchFamily="2" charset="2"/>
              <a:buChar char="v"/>
            </a:pPr>
            <a:r>
              <a:rPr lang="en-US" dirty="0" smtClean="0">
                <a:latin typeface="Calibri" pitchFamily="34" charset="0"/>
                <a:cs typeface="Calibri" pitchFamily="34" charset="0"/>
              </a:rPr>
              <a:t>What are the things that I continue to save but I have not used within the last year?</a:t>
            </a:r>
          </a:p>
          <a:p>
            <a:pPr>
              <a:buFont typeface="Wingdings" pitchFamily="2" charset="2"/>
              <a:buChar char="v"/>
            </a:pPr>
            <a:r>
              <a:rPr lang="en-US" dirty="0" smtClean="0">
                <a:latin typeface="Calibri" pitchFamily="34" charset="0"/>
                <a:cs typeface="Calibri" pitchFamily="34" charset="0"/>
              </a:rPr>
              <a:t>What would it take to simplify how I live and to streamline my belongings?</a:t>
            </a:r>
            <a:endParaRPr lang="en-US" dirty="0">
              <a:latin typeface="Calibri" pitchFamily="34" charset="0"/>
              <a:cs typeface="Calibri" pitchFamily="34" charset="0"/>
            </a:endParaRPr>
          </a:p>
        </p:txBody>
      </p:sp>
      <p:sp>
        <p:nvSpPr>
          <p:cNvPr id="10" name="TextBox 9"/>
          <p:cNvSpPr txBox="1"/>
          <p:nvPr/>
        </p:nvSpPr>
        <p:spPr>
          <a:xfrm>
            <a:off x="4800600" y="4343400"/>
            <a:ext cx="40386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876800" y="4953000"/>
            <a:ext cx="3581400" cy="1107996"/>
          </a:xfrm>
          <a:prstGeom prst="rect">
            <a:avLst/>
          </a:prstGeom>
          <a:noFill/>
        </p:spPr>
        <p:txBody>
          <a:bodyPr wrap="square" rtlCol="0">
            <a:spAutoFit/>
          </a:bodyPr>
          <a:lstStyle/>
          <a:p>
            <a:pPr>
              <a:buNone/>
            </a:pPr>
            <a:r>
              <a:rPr lang="en-US" sz="2200" b="1" i="1" dirty="0" smtClean="0">
                <a:solidFill>
                  <a:schemeClr val="tx2">
                    <a:lumMod val="75000"/>
                  </a:schemeClr>
                </a:solidFill>
                <a:latin typeface="Calibri" pitchFamily="34" charset="0"/>
                <a:cs typeface="Calibri" pitchFamily="34" charset="0"/>
              </a:rPr>
              <a:t>I will de-clutter my home by donating these three things: ________________________</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685800"/>
          </a:xfrm>
        </p:spPr>
        <p:txBody>
          <a:bodyPr>
            <a:normAutofit/>
          </a:bodyPr>
          <a:lstStyle/>
          <a:p>
            <a:pPr algn="ctr"/>
            <a:r>
              <a:rPr lang="en-US" sz="3200" b="1" dirty="0" smtClean="0"/>
              <a:t>Focus for Day 7, February 5: </a:t>
            </a:r>
            <a:r>
              <a:rPr lang="en-US" sz="3200" b="1" u="sng" dirty="0" smtClean="0"/>
              <a:t>I EDUCATE MYSELF</a:t>
            </a:r>
            <a:endParaRPr lang="en-US" sz="3200" dirty="0"/>
          </a:p>
        </p:txBody>
      </p:sp>
      <p:sp>
        <p:nvSpPr>
          <p:cNvPr id="6" name="Text Placeholder 5"/>
          <p:cNvSpPr>
            <a:spLocks noGrp="1"/>
          </p:cNvSpPr>
          <p:nvPr>
            <p:ph type="body" idx="1"/>
          </p:nvPr>
        </p:nvSpPr>
        <p:spPr>
          <a:xfrm>
            <a:off x="457200" y="1295400"/>
            <a:ext cx="4040188" cy="879475"/>
          </a:xfrm>
          <a:solidFill>
            <a:schemeClr val="bg1">
              <a:lumMod val="85000"/>
            </a:schemeClr>
          </a:solidFill>
        </p:spPr>
        <p:txBody>
          <a:bodyPr>
            <a:noAutofit/>
          </a:bodyPr>
          <a:lstStyle/>
          <a:p>
            <a:pPr algn="ctr"/>
            <a:r>
              <a:rPr lang="en-US" sz="1800" i="1" dirty="0" smtClean="0">
                <a:solidFill>
                  <a:schemeClr val="bg2">
                    <a:lumMod val="25000"/>
                  </a:schemeClr>
                </a:solidFill>
                <a:latin typeface="Calibri" pitchFamily="34" charset="0"/>
                <a:cs typeface="Calibri" pitchFamily="34" charset="0"/>
              </a:rPr>
              <a:t>“Education is the most powerful weapon which you can use to change the world.” </a:t>
            </a:r>
            <a:r>
              <a:rPr lang="en-US" sz="1800" dirty="0" smtClean="0">
                <a:solidFill>
                  <a:schemeClr val="bg2">
                    <a:lumMod val="25000"/>
                  </a:schemeClr>
                </a:solidFill>
                <a:latin typeface="Calibri" pitchFamily="34" charset="0"/>
                <a:cs typeface="Calibri" pitchFamily="34" charset="0"/>
              </a:rPr>
              <a:t>Nelson Mandela</a:t>
            </a:r>
            <a:endParaRPr lang="en-US" sz="1800" dirty="0">
              <a:solidFill>
                <a:schemeClr val="bg2">
                  <a:lumMod val="25000"/>
                </a:schemeClr>
              </a:solidFill>
              <a:latin typeface="Calibri" pitchFamily="34" charset="0"/>
              <a:cs typeface="Calibri" pitchFamily="34" charset="0"/>
            </a:endParaRPr>
          </a:p>
        </p:txBody>
      </p:sp>
      <p:sp>
        <p:nvSpPr>
          <p:cNvPr id="8" name="Text Placeholder 7"/>
          <p:cNvSpPr>
            <a:spLocks noGrp="1"/>
          </p:cNvSpPr>
          <p:nvPr>
            <p:ph type="body" sz="half" idx="3"/>
          </p:nvPr>
        </p:nvSpPr>
        <p:spPr>
          <a:xfrm>
            <a:off x="4724400" y="1219200"/>
            <a:ext cx="4117975" cy="533399"/>
          </a:xfrm>
        </p:spPr>
        <p:txBody>
          <a:bodyPr>
            <a:noAutofit/>
          </a:bodyPr>
          <a:lstStyle/>
          <a:p>
            <a:endParaRPr lang="en-US" dirty="0" smtClean="0"/>
          </a:p>
          <a:p>
            <a:r>
              <a:rPr lang="en-US" dirty="0" smtClean="0">
                <a:solidFill>
                  <a:schemeClr val="bg2">
                    <a:lumMod val="50000"/>
                  </a:schemeClr>
                </a:solidFill>
                <a:latin typeface="+mj-lt"/>
              </a:rPr>
              <a:t>Reflection </a:t>
            </a:r>
            <a:r>
              <a:rPr lang="en-US" dirty="0">
                <a:solidFill>
                  <a:schemeClr val="bg2">
                    <a:lumMod val="50000"/>
                  </a:schemeClr>
                </a:solidFill>
                <a:latin typeface="+mj-lt"/>
              </a:rPr>
              <a:t>Questions</a:t>
            </a:r>
            <a:r>
              <a:rPr lang="en-US" dirty="0" smtClean="0">
                <a:solidFill>
                  <a:schemeClr val="bg2">
                    <a:lumMod val="50000"/>
                  </a:schemeClr>
                </a:solidFill>
                <a:latin typeface="+mj-lt"/>
              </a:rPr>
              <a:t>:</a:t>
            </a:r>
          </a:p>
          <a:p>
            <a:endParaRPr lang="en-US" dirty="0"/>
          </a:p>
        </p:txBody>
      </p:sp>
      <p:sp>
        <p:nvSpPr>
          <p:cNvPr id="7" name="Content Placeholder 6"/>
          <p:cNvSpPr>
            <a:spLocks noGrp="1"/>
          </p:cNvSpPr>
          <p:nvPr>
            <p:ph sz="quarter" idx="2"/>
          </p:nvPr>
        </p:nvSpPr>
        <p:spPr>
          <a:xfrm>
            <a:off x="457200" y="2209800"/>
            <a:ext cx="4040188" cy="4150520"/>
          </a:xfrm>
        </p:spPr>
        <p:txBody>
          <a:bodyPr>
            <a:noAutofit/>
          </a:bodyPr>
          <a:lstStyle/>
          <a:p>
            <a:pPr marL="0" indent="0">
              <a:buNone/>
            </a:pPr>
            <a:r>
              <a:rPr lang="en-US" sz="1800" dirty="0" smtClean="0">
                <a:latin typeface="Calibri" pitchFamily="34" charset="0"/>
                <a:cs typeface="Calibri" pitchFamily="34" charset="0"/>
              </a:rPr>
              <a:t>The Latin root for the word “</a:t>
            </a:r>
            <a:r>
              <a:rPr lang="en-US" sz="1800" i="1" dirty="0" smtClean="0">
                <a:latin typeface="Calibri" pitchFamily="34" charset="0"/>
                <a:cs typeface="Calibri" pitchFamily="34" charset="0"/>
              </a:rPr>
              <a:t>to educate</a:t>
            </a:r>
            <a:r>
              <a:rPr lang="en-US" sz="1800" dirty="0" smtClean="0">
                <a:latin typeface="Calibri" pitchFamily="34" charset="0"/>
                <a:cs typeface="Calibri" pitchFamily="34" charset="0"/>
              </a:rPr>
              <a:t>” includes two definitions. “</a:t>
            </a:r>
            <a:r>
              <a:rPr lang="en-US" sz="1800" i="1" dirty="0" err="1" smtClean="0">
                <a:latin typeface="Calibri" pitchFamily="34" charset="0"/>
                <a:cs typeface="Calibri" pitchFamily="34" charset="0"/>
              </a:rPr>
              <a:t>Educare</a:t>
            </a:r>
            <a:r>
              <a:rPr lang="en-US" sz="1800" dirty="0" smtClean="0">
                <a:latin typeface="Calibri" pitchFamily="34" charset="0"/>
                <a:cs typeface="Calibri" pitchFamily="34" charset="0"/>
              </a:rPr>
              <a:t>“ is the  training or molding of character. “</a:t>
            </a:r>
            <a:r>
              <a:rPr lang="en-US" sz="1800" dirty="0" err="1" smtClean="0">
                <a:latin typeface="Calibri" pitchFamily="34" charset="0"/>
                <a:cs typeface="Calibri" pitchFamily="34" charset="0"/>
              </a:rPr>
              <a:t>E</a:t>
            </a:r>
            <a:r>
              <a:rPr lang="en-US" sz="1800" i="1" dirty="0" err="1" smtClean="0">
                <a:latin typeface="Calibri" pitchFamily="34" charset="0"/>
                <a:cs typeface="Calibri" pitchFamily="34" charset="0"/>
              </a:rPr>
              <a:t>ducere</a:t>
            </a:r>
            <a:r>
              <a:rPr lang="en-US" sz="1800" dirty="0" smtClean="0">
                <a:latin typeface="Calibri" pitchFamily="34" charset="0"/>
                <a:cs typeface="Calibri" pitchFamily="34" charset="0"/>
              </a:rPr>
              <a:t>” means to lead or to draw out.</a:t>
            </a:r>
          </a:p>
          <a:p>
            <a:pPr marL="0" indent="0">
              <a:buNone/>
            </a:pPr>
            <a:r>
              <a:rPr lang="en-US" sz="1800" i="1" dirty="0" err="1" smtClean="0">
                <a:latin typeface="Calibri" pitchFamily="34" charset="0"/>
                <a:cs typeface="Calibri" pitchFamily="34" charset="0"/>
              </a:rPr>
              <a:t>Educare</a:t>
            </a:r>
            <a:r>
              <a:rPr lang="en-US" sz="1800" i="1" dirty="0" smtClean="0">
                <a:latin typeface="Calibri" pitchFamily="34" charset="0"/>
                <a:cs typeface="Calibri" pitchFamily="34" charset="0"/>
              </a:rPr>
              <a:t> </a:t>
            </a:r>
            <a:r>
              <a:rPr lang="en-US" sz="1800" dirty="0" smtClean="0">
                <a:latin typeface="Calibri" pitchFamily="34" charset="0"/>
                <a:cs typeface="Calibri" pitchFamily="34" charset="0"/>
              </a:rPr>
              <a:t>preserves and passes down important values and knowledge to the next generation. </a:t>
            </a:r>
          </a:p>
          <a:p>
            <a:pPr marL="0" indent="0">
              <a:buNone/>
            </a:pPr>
            <a:r>
              <a:rPr lang="en-US" sz="1800" i="1" dirty="0" err="1" smtClean="0">
                <a:latin typeface="Calibri" pitchFamily="34" charset="0"/>
                <a:cs typeface="Calibri" pitchFamily="34" charset="0"/>
              </a:rPr>
              <a:t>Educere</a:t>
            </a:r>
            <a:r>
              <a:rPr lang="en-US" sz="1800" dirty="0" smtClean="0">
                <a:latin typeface="Calibri" pitchFamily="34" charset="0"/>
                <a:cs typeface="Calibri" pitchFamily="34" charset="0"/>
              </a:rPr>
              <a:t> prepares a new generation for the changes that are coming. It primes them to be ready to create solutions to problems that are yet unknown. </a:t>
            </a:r>
          </a:p>
          <a:p>
            <a:pPr marL="0" indent="0">
              <a:buNone/>
            </a:pPr>
            <a:r>
              <a:rPr lang="en-US" sz="1800" dirty="0" smtClean="0">
                <a:latin typeface="Calibri" pitchFamily="34" charset="0"/>
                <a:cs typeface="Calibri" pitchFamily="34" charset="0"/>
              </a:rPr>
              <a:t>Education includes intelligence plus character. Both teach our young to act wisely when faced with new challenges.</a:t>
            </a:r>
          </a:p>
          <a:p>
            <a:pPr marL="0" indent="0">
              <a:buNone/>
            </a:pPr>
            <a:endParaRPr lang="en-US" sz="1800" dirty="0" smtClean="0">
              <a:latin typeface="Calibri" pitchFamily="34" charset="0"/>
              <a:cs typeface="Calibri" pitchFamily="34" charset="0"/>
            </a:endParaRPr>
          </a:p>
          <a:p>
            <a:pPr marL="0" indent="0">
              <a:buNone/>
            </a:pPr>
            <a:endParaRPr lang="en-US" sz="1800" dirty="0">
              <a:latin typeface="Calibri" pitchFamily="34" charset="0"/>
              <a:cs typeface="Calibri" pitchFamily="34" charset="0"/>
            </a:endParaRPr>
          </a:p>
        </p:txBody>
      </p:sp>
      <p:sp>
        <p:nvSpPr>
          <p:cNvPr id="9" name="Content Placeholder 8"/>
          <p:cNvSpPr>
            <a:spLocks noGrp="1"/>
          </p:cNvSpPr>
          <p:nvPr>
            <p:ph sz="quarter" idx="4"/>
          </p:nvPr>
        </p:nvSpPr>
        <p:spPr>
          <a:xfrm>
            <a:off x="4648200" y="1600200"/>
            <a:ext cx="4041775" cy="3276600"/>
          </a:xfrm>
        </p:spPr>
        <p:txBody>
          <a:bodyPr>
            <a:normAutofit fontScale="92500"/>
          </a:bodyPr>
          <a:lstStyle/>
          <a:p>
            <a:pPr>
              <a:buFont typeface="Wingdings" pitchFamily="2" charset="2"/>
              <a:buChar char="v"/>
            </a:pPr>
            <a:r>
              <a:rPr lang="en-US" dirty="0" smtClean="0">
                <a:latin typeface="Calibri" pitchFamily="34" charset="0"/>
                <a:cs typeface="Calibri" pitchFamily="34" charset="0"/>
              </a:rPr>
              <a:t>How do I support the training and molding of character within myself and in younger people?</a:t>
            </a:r>
          </a:p>
          <a:p>
            <a:pPr>
              <a:buFont typeface="Wingdings" pitchFamily="2" charset="2"/>
              <a:buChar char="v"/>
            </a:pPr>
            <a:r>
              <a:rPr lang="en-US" dirty="0" smtClean="0">
                <a:latin typeface="Calibri" pitchFamily="34" charset="0"/>
                <a:cs typeface="Calibri" pitchFamily="34" charset="0"/>
              </a:rPr>
              <a:t>In what ways do I prepare myself, and others, to think critically and creatively to solve new problems?</a:t>
            </a:r>
          </a:p>
          <a:p>
            <a:pPr>
              <a:buFont typeface="Wingdings" pitchFamily="2" charset="2"/>
              <a:buChar char="v"/>
            </a:pPr>
            <a:r>
              <a:rPr lang="en-US" dirty="0" smtClean="0">
                <a:latin typeface="Calibri" pitchFamily="34" charset="0"/>
                <a:cs typeface="Calibri" pitchFamily="34" charset="0"/>
              </a:rPr>
              <a:t>How will intelligence plus character empower me to act  wisely—especially to solve conflicts in nonviolent ways? </a:t>
            </a:r>
          </a:p>
          <a:p>
            <a:pPr>
              <a:buFont typeface="Wingdings" pitchFamily="2" charset="2"/>
              <a:buChar char="v"/>
            </a:pPr>
            <a:endParaRPr lang="en-US" dirty="0" smtClean="0">
              <a:latin typeface="Calibri" pitchFamily="34" charset="0"/>
              <a:cs typeface="Calibri" pitchFamily="34" charset="0"/>
            </a:endParaRPr>
          </a:p>
          <a:p>
            <a:pPr>
              <a:buFont typeface="Wingdings" pitchFamily="2" charset="2"/>
              <a:buChar char="v"/>
            </a:pPr>
            <a:endParaRPr lang="en-US" sz="2200" b="1" dirty="0" smtClean="0">
              <a:latin typeface="Calibri" pitchFamily="34" charset="0"/>
              <a:cs typeface="Calibri" pitchFamily="34" charset="0"/>
            </a:endParaRPr>
          </a:p>
          <a:p>
            <a:pPr>
              <a:buFont typeface="Wingdings" pitchFamily="2" charset="2"/>
              <a:buChar char="v"/>
            </a:pPr>
            <a:endParaRPr lang="en-US" dirty="0"/>
          </a:p>
        </p:txBody>
      </p:sp>
      <p:sp>
        <p:nvSpPr>
          <p:cNvPr id="10" name="TextBox 9"/>
          <p:cNvSpPr txBox="1"/>
          <p:nvPr/>
        </p:nvSpPr>
        <p:spPr>
          <a:xfrm>
            <a:off x="4876800" y="4724401"/>
            <a:ext cx="3962400" cy="1200329"/>
          </a:xfrm>
          <a:prstGeom prst="rect">
            <a:avLst/>
          </a:prstGeom>
          <a:noFill/>
        </p:spPr>
        <p:txBody>
          <a:bodyPr wrap="square" rtlCol="0">
            <a:spAutoFit/>
          </a:bodyPr>
          <a:lstStyle/>
          <a:p>
            <a:r>
              <a:rPr lang="en-US" sz="2400" b="1" dirty="0" smtClean="0">
                <a:solidFill>
                  <a:schemeClr val="bg2">
                    <a:lumMod val="50000"/>
                  </a:schemeClr>
                </a:solidFill>
                <a:latin typeface="Calibri" pitchFamily="34" charset="0"/>
                <a:cs typeface="Calibri" pitchFamily="34" charset="0"/>
              </a:rPr>
              <a:t>Action Step:</a:t>
            </a:r>
          </a:p>
          <a:p>
            <a:endParaRPr lang="en-US" sz="2400" dirty="0" smtClean="0"/>
          </a:p>
          <a:p>
            <a:endParaRPr lang="en-US" sz="2400" dirty="0" smtClean="0"/>
          </a:p>
        </p:txBody>
      </p:sp>
      <p:sp>
        <p:nvSpPr>
          <p:cNvPr id="11" name="TextBox 10"/>
          <p:cNvSpPr txBox="1"/>
          <p:nvPr/>
        </p:nvSpPr>
        <p:spPr>
          <a:xfrm>
            <a:off x="4800600" y="5029200"/>
            <a:ext cx="3581400" cy="1446550"/>
          </a:xfrm>
          <a:prstGeom prst="rect">
            <a:avLst/>
          </a:prstGeom>
          <a:noFill/>
        </p:spPr>
        <p:txBody>
          <a:bodyPr wrap="square" rtlCol="0">
            <a:spAutoFit/>
          </a:bodyPr>
          <a:lstStyle/>
          <a:p>
            <a:r>
              <a:rPr lang="en-US" sz="2200" b="1" i="1" dirty="0" smtClean="0">
                <a:solidFill>
                  <a:schemeClr val="bg2">
                    <a:lumMod val="25000"/>
                  </a:schemeClr>
                </a:solidFill>
                <a:latin typeface="Calibri" pitchFamily="34" charset="0"/>
                <a:cs typeface="Calibri" pitchFamily="34" charset="0"/>
              </a:rPr>
              <a:t>I will educate myself to strengthen my character and to become a wiser leader about: __________________</a:t>
            </a:r>
            <a:endParaRPr lang="en-US" sz="2200" b="1" dirty="0">
              <a:solidFill>
                <a:schemeClr val="bg2">
                  <a:lumMod val="25000"/>
                </a:schemeClr>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15502</TotalTime>
  <Words>13396</Words>
  <Application>Microsoft Macintosh PowerPoint</Application>
  <PresentationFormat>On-screen Show (4:3)</PresentationFormat>
  <Paragraphs>1081</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Flow</vt:lpstr>
      <vt:lpstr>January 30—April 4:   64 days of  Reflections &amp; Actions  for Peacemaking</vt:lpstr>
      <vt:lpstr>PowerPoint Presentation</vt:lpstr>
      <vt:lpstr>Focus for Day 1, January 30: I AM COURAGEOUS</vt:lpstr>
      <vt:lpstr>Focus for Day 2, January 31: I SMILE</vt:lpstr>
      <vt:lpstr>Focus for Day 3, February 1: I APPRECIATE</vt:lpstr>
      <vt:lpstr>Focus for Day 4 , February: I CARE</vt:lpstr>
      <vt:lpstr>Focus for Day 5 , February 3: I BELIEVE</vt:lpstr>
      <vt:lpstr>Focus for Day 6 , February 4: I SIMPLIFY MY LIFE</vt:lpstr>
      <vt:lpstr>Focus for Day 7, February 5: I EDUCATE MYSELF</vt:lpstr>
      <vt:lpstr>Focus for Day 8 , February 6: I HEAL</vt:lpstr>
      <vt:lpstr>Focus for Day 9 , February 7: I DREAM</vt:lpstr>
      <vt:lpstr>Focus for Day 10 , February 8: I AM FAITHFUL</vt:lpstr>
      <vt:lpstr>Focus for Day 11 , February 9: I CONTEMPLATE</vt:lpstr>
      <vt:lpstr>Focus for Day 12 , February 10: I AM GROUNDED</vt:lpstr>
      <vt:lpstr>Focus for Day 13 , February 11: I AM CREATIVE</vt:lpstr>
      <vt:lpstr>Focus for Day 14 , February 12: I AM HUMBLE</vt:lpstr>
      <vt:lpstr>Focus for Day 15, February 13: I AM REVERENT</vt:lpstr>
      <vt:lpstr>Focus for Day 16 , February 14: I AM GRATEFUL</vt:lpstr>
      <vt:lpstr>Focus for Day 17 , February 15: I LIVE WITH INTEGRITY</vt:lpstr>
      <vt:lpstr>Focus for Day 18, February 16: I ENJOY FREEDOM</vt:lpstr>
      <vt:lpstr>Focus for Day 19, February 17: I ACCEPT</vt:lpstr>
      <vt:lpstr>Focus for Day 20 , February 18: I FORGIVE MYSELF</vt:lpstr>
      <vt:lpstr>Focus for Day 21 , February 19: I AM INSPIRED</vt:lpstr>
      <vt:lpstr>Focus for Day 22 , February 20: I LIVE MY MISSION</vt:lpstr>
      <vt:lpstr>Focus for Day 23 , February 21: I PRAY</vt:lpstr>
      <vt:lpstr>Focus for Day 24 , February 22: I SUPPORT HARMONY</vt:lpstr>
      <vt:lpstr>Focus for Day 25 , February 23: I AM FRIENDLY</vt:lpstr>
      <vt:lpstr>Focus for Day 26, February 24: I AM RESPECTFUL</vt:lpstr>
      <vt:lpstr>Focus for Day 27, February 25: I AM GENEROUS</vt:lpstr>
      <vt:lpstr>Focus for Day 28, February 26: I LISTEN</vt:lpstr>
      <vt:lpstr>Focus for Day 29, February 27: I FORGIVE OTHERS</vt:lpstr>
      <vt:lpstr>Focus for Day 30 , February 28: I MAKE AMENDS</vt:lpstr>
      <vt:lpstr>Focus for Day 31, March 1: I PRAISE</vt:lpstr>
      <vt:lpstr>Focus for Day 32 , March 2: I AM PATIENT</vt:lpstr>
      <vt:lpstr>Focus for Day 33, March 3: I ACKNOWLEDGE</vt:lpstr>
      <vt:lpstr>Focus for Day 34, March 4: I LOVE</vt:lpstr>
      <vt:lpstr>Focus for Day 35 , March 5: I UNDERSTAND</vt:lpstr>
      <vt:lpstr>Focus for Day 36 , March 6: I AM MINDFUL</vt:lpstr>
      <vt:lpstr>Focus for Day 37, March 7: I AM GRACIOUS</vt:lpstr>
      <vt:lpstr>Focus for Day 38 , March 8: I AM KIND</vt:lpstr>
      <vt:lpstr>Focus for Day 39 , March 9: I DIALOGUE</vt:lpstr>
      <vt:lpstr>Focus for Day 40 , March 10: I PROMOTE UNITY</vt:lpstr>
      <vt:lpstr>Focus for Day 41 , March 11: I AM OPEN</vt:lpstr>
      <vt:lpstr>Focus for Day 42 , March 12: I AM ACCOUNTABLE</vt:lpstr>
      <vt:lpstr>Focus for Day 43 , March 13: I AM UNIQUE</vt:lpstr>
      <vt:lpstr>Focus for Day 44 , March 14: I COOPERATE</vt:lpstr>
      <vt:lpstr>Focus for Day 45 , March 15: I SUPPORT MASTERY</vt:lpstr>
      <vt:lpstr>Focus for Day 46, March 16: I AM COMPASSIONATE</vt:lpstr>
      <vt:lpstr>Focus for Day 47 , March 17: I AID DISARMAMENT</vt:lpstr>
      <vt:lpstr>Focus for Day 48 , March 18: I AM ECOLOGICAL</vt:lpstr>
      <vt:lpstr>Focus for Day 49 , March 19: I HONOR</vt:lpstr>
      <vt:lpstr>Focus for Day 50, March 20: I CHOOSE</vt:lpstr>
      <vt:lpstr>Focus for Day 51 , March 21: I ADVOCATE</vt:lpstr>
      <vt:lpstr>Focus for Day 52 , March 22: I SUPPORT EQUALITY</vt:lpstr>
      <vt:lpstr>Focus for Day 53 , March 23: I TAKE ACTION</vt:lpstr>
      <vt:lpstr>Focus for Day 54 , March 24: I GIVE</vt:lpstr>
      <vt:lpstr>Focus for Day 55 , March 25: I AM RESPONSE-ABLE</vt:lpstr>
      <vt:lpstr>Focus for Day 56 , March 26: I AM SELF-SUFFICIENT</vt:lpstr>
      <vt:lpstr>Focus for Day 57 , March 27: I SERVE OTHERS</vt:lpstr>
      <vt:lpstr>Focus for Day 58 , March 28: I AM A GOOD CITIZEN</vt:lpstr>
      <vt:lpstr>Focus for Day 59 , March 29: I INTERVENE AS NEEDED</vt:lpstr>
      <vt:lpstr>Focus for Day 60 , March 30: I AM A WITNESS</vt:lpstr>
      <vt:lpstr>Focus for Day 61 , March 31: I AM PEACEFUL</vt:lpstr>
      <vt:lpstr>Focus for Day 62 , April 1: I AM COMMITTED</vt:lpstr>
      <vt:lpstr>Focus for Day 63 , April 2: I RELEASE</vt:lpstr>
      <vt:lpstr>Focus for Day 64 , April: I CELEBRATE</vt:lpstr>
      <vt:lpstr>Closing Focus for April 4: I PRAY FOR WORLD PEACE</vt:lpstr>
      <vt:lpstr>Feeling shattered is not the end of the story.  Being a peacemaker is the willingness to be “cracked open” and praying for the Light to flow from the inside, out. </vt:lpstr>
      <vt:lpstr>Centered in Spirit, Peace Radiates from the Inside, Out--  Creating a World that Works for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dc:creator>
  <cp:lastModifiedBy>Barbara Fields</cp:lastModifiedBy>
  <cp:revision>242</cp:revision>
  <cp:lastPrinted>2015-12-18T17:29:38Z</cp:lastPrinted>
  <dcterms:created xsi:type="dcterms:W3CDTF">2015-11-16T00:55:59Z</dcterms:created>
  <dcterms:modified xsi:type="dcterms:W3CDTF">2015-12-18T17:43:46Z</dcterms:modified>
</cp:coreProperties>
</file>